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9.xml" ContentType="application/vnd.openxmlformats-officedocument.theme+xml"/>
  <Override PartName="/ppt/tags/tag2.xml" ContentType="application/vnd.openxmlformats-officedocument.presentationml.tags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10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1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2.xml" ContentType="application/vnd.openxmlformats-officedocument.theme+xml"/>
  <Override PartName="/ppt/tags/tag3.xml" ContentType="application/vnd.openxmlformats-officedocument.presentationml.tags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theme/theme13.xml" ContentType="application/vnd.openxmlformats-officedocument.theme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83.jpg" ContentType="image/jpg"/>
  <Override PartName="/ppt/media/image84.jpg" ContentType="image/jpg"/>
  <Override PartName="/ppt/media/image85.jpg" ContentType="image/jpg"/>
  <Override PartName="/ppt/media/image86.jpg" ContentType="image/jpg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2" r:id="rId1"/>
    <p:sldMasterId id="2147483808" r:id="rId2"/>
    <p:sldMasterId id="2147483820" r:id="rId3"/>
    <p:sldMasterId id="2147483906" r:id="rId4"/>
    <p:sldMasterId id="2147484054" r:id="rId5"/>
    <p:sldMasterId id="2147484069" r:id="rId6"/>
    <p:sldMasterId id="2147484093" r:id="rId7"/>
    <p:sldMasterId id="2147484106" r:id="rId8"/>
    <p:sldMasterId id="2147484146" r:id="rId9"/>
    <p:sldMasterId id="2147484199" r:id="rId10"/>
    <p:sldMasterId id="2147484227" r:id="rId11"/>
    <p:sldMasterId id="2147484240" r:id="rId12"/>
    <p:sldMasterId id="2147484254" r:id="rId13"/>
    <p:sldMasterId id="2147484320" r:id="rId14"/>
  </p:sldMasterIdLst>
  <p:notesMasterIdLst>
    <p:notesMasterId r:id="rId85"/>
  </p:notesMasterIdLst>
  <p:handoutMasterIdLst>
    <p:handoutMasterId r:id="rId86"/>
  </p:handoutMasterIdLst>
  <p:sldIdLst>
    <p:sldId id="680" r:id="rId15"/>
    <p:sldId id="856" r:id="rId16"/>
    <p:sldId id="857" r:id="rId17"/>
    <p:sldId id="858" r:id="rId18"/>
    <p:sldId id="859" r:id="rId19"/>
    <p:sldId id="860" r:id="rId20"/>
    <p:sldId id="861" r:id="rId21"/>
    <p:sldId id="863" r:id="rId22"/>
    <p:sldId id="864" r:id="rId23"/>
    <p:sldId id="865" r:id="rId24"/>
    <p:sldId id="866" r:id="rId25"/>
    <p:sldId id="867" r:id="rId26"/>
    <p:sldId id="872" r:id="rId27"/>
    <p:sldId id="873" r:id="rId28"/>
    <p:sldId id="874" r:id="rId29"/>
    <p:sldId id="875" r:id="rId30"/>
    <p:sldId id="876" r:id="rId31"/>
    <p:sldId id="877" r:id="rId32"/>
    <p:sldId id="878" r:id="rId33"/>
    <p:sldId id="879" r:id="rId34"/>
    <p:sldId id="880" r:id="rId35"/>
    <p:sldId id="881" r:id="rId36"/>
    <p:sldId id="882" r:id="rId37"/>
    <p:sldId id="884" r:id="rId38"/>
    <p:sldId id="885" r:id="rId39"/>
    <p:sldId id="886" r:id="rId40"/>
    <p:sldId id="887" r:id="rId41"/>
    <p:sldId id="888" r:id="rId42"/>
    <p:sldId id="889" r:id="rId43"/>
    <p:sldId id="890" r:id="rId44"/>
    <p:sldId id="891" r:id="rId45"/>
    <p:sldId id="892" r:id="rId46"/>
    <p:sldId id="893" r:id="rId47"/>
    <p:sldId id="894" r:id="rId48"/>
    <p:sldId id="895" r:id="rId49"/>
    <p:sldId id="896" r:id="rId50"/>
    <p:sldId id="897" r:id="rId51"/>
    <p:sldId id="898" r:id="rId52"/>
    <p:sldId id="902" r:id="rId53"/>
    <p:sldId id="903" r:id="rId54"/>
    <p:sldId id="904" r:id="rId55"/>
    <p:sldId id="905" r:id="rId56"/>
    <p:sldId id="906" r:id="rId57"/>
    <p:sldId id="907" r:id="rId58"/>
    <p:sldId id="908" r:id="rId59"/>
    <p:sldId id="909" r:id="rId60"/>
    <p:sldId id="910" r:id="rId61"/>
    <p:sldId id="911" r:id="rId62"/>
    <p:sldId id="912" r:id="rId63"/>
    <p:sldId id="913" r:id="rId64"/>
    <p:sldId id="927" r:id="rId65"/>
    <p:sldId id="914" r:id="rId66"/>
    <p:sldId id="915" r:id="rId67"/>
    <p:sldId id="916" r:id="rId68"/>
    <p:sldId id="917" r:id="rId69"/>
    <p:sldId id="918" r:id="rId70"/>
    <p:sldId id="936" r:id="rId71"/>
    <p:sldId id="937" r:id="rId72"/>
    <p:sldId id="933" r:id="rId73"/>
    <p:sldId id="928" r:id="rId74"/>
    <p:sldId id="929" r:id="rId75"/>
    <p:sldId id="931" r:id="rId76"/>
    <p:sldId id="932" r:id="rId77"/>
    <p:sldId id="919" r:id="rId78"/>
    <p:sldId id="920" r:id="rId79"/>
    <p:sldId id="921" r:id="rId80"/>
    <p:sldId id="922" r:id="rId81"/>
    <p:sldId id="924" r:id="rId82"/>
    <p:sldId id="926" r:id="rId83"/>
    <p:sldId id="612" r:id="rId84"/>
  </p:sldIdLst>
  <p:sldSz cx="9144000" cy="6858000" type="screen4x3"/>
  <p:notesSz cx="6858000" cy="9144000"/>
  <p:custDataLst>
    <p:tags r:id="rId8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CCCC00"/>
    <a:srgbClr val="996633"/>
    <a:srgbClr val="FF7C8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458" autoAdjust="0"/>
  </p:normalViewPr>
  <p:slideViewPr>
    <p:cSldViewPr>
      <p:cViewPr varScale="1">
        <p:scale>
          <a:sx n="73" d="100"/>
          <a:sy n="73" d="100"/>
        </p:scale>
        <p:origin x="132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76" Type="http://schemas.openxmlformats.org/officeDocument/2006/relationships/slide" Target="slides/slide62.xml"/><Relationship Id="rId84" Type="http://schemas.openxmlformats.org/officeDocument/2006/relationships/slide" Target="slides/slide70.xml"/><Relationship Id="rId89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9" Type="http://schemas.openxmlformats.org/officeDocument/2006/relationships/slide" Target="slides/slide15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slide" Target="slides/slide52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87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90" Type="http://schemas.openxmlformats.org/officeDocument/2006/relationships/theme" Target="theme/theme1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77" Type="http://schemas.openxmlformats.org/officeDocument/2006/relationships/slide" Target="slides/slide6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80" Type="http://schemas.openxmlformats.org/officeDocument/2006/relationships/slide" Target="slides/slide6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Relationship Id="rId67" Type="http://schemas.openxmlformats.org/officeDocument/2006/relationships/slide" Target="slides/slide53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slide" Target="slides/slide48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83" Type="http://schemas.openxmlformats.org/officeDocument/2006/relationships/slide" Target="slides/slide6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81" Type="http://schemas.openxmlformats.org/officeDocument/2006/relationships/slide" Target="slides/slide6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Public\Documents\ml-class\lectures-slides\assets\portlan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99662327309373"/>
          <c:y val="8.687518226888305E-2"/>
          <c:w val="0.825947025246486"/>
          <c:h val="0.7641119860017497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8DC-4DF4-941A-6CB15FA6EB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9049544"/>
        <c:axId val="449037784"/>
      </c:scatterChart>
      <c:valAx>
        <c:axId val="44904954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449037784"/>
        <c:crosses val="autoZero"/>
        <c:crossBetween val="midCat"/>
      </c:valAx>
      <c:valAx>
        <c:axId val="449037784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44904954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0.29353</cdr:x>
      <cdr:y>0.23756</cdr:y>
    </cdr:from>
    <cdr:to>
      <cdr:x>0.90958</cdr:x>
      <cdr:y>0.54311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1561226" y="651663"/>
          <a:ext cx="3276600" cy="83820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6/3/2023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6/3/2023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582ce275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1582ce275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581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242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693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43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82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903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92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844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311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188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6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509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81EA52-360C-4F8D-8A5C-F7799945656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r" defTabSz="9509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6533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6334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915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4413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454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776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9251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211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895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747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9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823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530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945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281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844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004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10" name="Google Shape;131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603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6" name="Google Shape;131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17" name="Google Shape;1317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1089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4" name="Google Shape;132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25" name="Google Shape;1325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3616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843C3-1C1E-4758-8274-985DAAAB7D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540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33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5086C59-EBC5-4F42-9484-B43EDC797EBE}" type="slidenum">
              <a:rPr kumimoji="0" lang="en-CA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altLang="en-US" sz="13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913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9737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843C3-1C1E-4758-8274-985DAAAB7D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746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843C3-1C1E-4758-8274-985DAAAB7D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1471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843C3-1C1E-4758-8274-985DAAAB7D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608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843C3-1C1E-4758-8274-985DAAAB7D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2933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2483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9375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751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66629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54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582ce275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1582ce275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2181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142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228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8153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8422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642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9.xml"/><Relationship Id="rId1" Type="http://schemas.openxmlformats.org/officeDocument/2006/relationships/tags" Target="../tags/tag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2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2.xml"/><Relationship Id="rId1" Type="http://schemas.openxmlformats.org/officeDocument/2006/relationships/tags" Target="../tags/tag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1.png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281368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00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151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259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636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92177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2708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3820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4027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5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12942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46646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07001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4195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790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112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621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280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444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0764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362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78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33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38942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332904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4613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8714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3274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1529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FC3A3A-C8A1-4745-A5AF-BA8F910C1BFF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441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0CB459-1A4D-47F4-A8EE-5438035C956C}" type="datetime1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9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89F6C5-9F83-4284-A856-5B5BC05957EC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19599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6AA240-BB03-4790-A676-9895F78EB64C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6/3/2023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926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096345" y="6564312"/>
            <a:ext cx="951547" cy="169545"/>
          </a:xfrm>
          <a:prstGeom prst="rect">
            <a:avLst/>
          </a:prstGeom>
        </p:spPr>
        <p:txBody>
          <a:bodyPr lIns="0" tIns="0" rIns="0" bIns="0"/>
          <a:lstStyle>
            <a:lvl1pPr>
              <a:defRPr sz="750" b="0" i="0">
                <a:solidFill>
                  <a:srgbClr val="7F7F7F"/>
                </a:solidFill>
                <a:latin typeface="Franklin Gothic Medium"/>
                <a:cs typeface="Franklin Gothic Medium"/>
              </a:defRPr>
            </a:lvl1pPr>
          </a:lstStyle>
          <a:p>
            <a:pPr marL="9525" marR="0" lvl="0" indent="0" algn="l" defTabSz="914400" rtl="0" eaLnBrk="1" fontAlgn="base" latinLnBrk="0" hangingPunct="1">
              <a:lnSpc>
                <a:spcPct val="100000"/>
              </a:lnSpc>
              <a:spcBef>
                <a:spcPts val="1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50" b="0" i="0" u="none" strike="noStrike" kern="1200" cap="none" spc="-11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Lisa</a:t>
            </a:r>
            <a:r>
              <a:rPr kumimoji="0" lang="en-IN" sz="750" b="0" i="0" u="none" strike="noStrike" kern="1200" cap="none" spc="-19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 </a:t>
            </a:r>
            <a:r>
              <a:rPr kumimoji="0" lang="en-IN" sz="750" b="0" i="0" u="none" strike="noStrike" kern="1200" cap="none" spc="-11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Yan, </a:t>
            </a:r>
            <a:r>
              <a:rPr kumimoji="0" lang="en-IN" sz="75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CS109,</a:t>
            </a:r>
            <a:r>
              <a:rPr kumimoji="0" lang="en-IN" sz="750" b="0" i="0" u="none" strike="noStrike" kern="1200" cap="none" spc="-15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 </a:t>
            </a:r>
            <a:r>
              <a:rPr kumimoji="0" lang="en-IN" sz="75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2020</a:t>
            </a:r>
            <a:endParaRPr kumimoji="0" lang="en-IN" sz="75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Franklin Gothic Medium"/>
              <a:ea typeface="+mn-ea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6/3/2023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36711" y="6549624"/>
            <a:ext cx="173831" cy="184150"/>
          </a:xfrm>
          <a:prstGeom prst="rect">
            <a:avLst/>
          </a:prstGeom>
        </p:spPr>
        <p:txBody>
          <a:bodyPr lIns="0" tIns="0" rIns="0" bIns="0"/>
          <a:lstStyle>
            <a:lvl1pPr>
              <a:defRPr sz="825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marL="28575" marR="0" lvl="0" indent="0" algn="l" defTabSz="914400" rtl="0" eaLnBrk="1" fontAlgn="base" latinLnBrk="0" hangingPunct="1">
              <a:lnSpc>
                <a:spcPct val="100000"/>
              </a:lnSpc>
              <a:spcBef>
                <a:spcPts val="4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IN" sz="82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</a:rPr>
              <a:pPr marL="28575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4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9855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74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8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6377940"/>
            <a:ext cx="2103120" cy="3428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6/3/2023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6377940"/>
            <a:ext cx="2103120" cy="3428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05818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9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grpSp>
        <p:nvGrpSpPr>
          <p:cNvPr id="41" name="Google Shape;41;p109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2" name="Google Shape;42;p10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" name="Google Shape;43;p10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4" name="Google Shape;44;p10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45" name="Google Shape;45;p10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10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7" name="Google Shape;47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" name="Google Shape;48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" name="Google Shape;49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0" name="Google Shape;50;p10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1" name="Google Shape;51;p10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" name="Google Shape;52;p10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10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4" name="Google Shape;54;p10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720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3" name="Google Shape;73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" name="Google Shape;74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" name="Google Shape;75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" name="Google Shape;76;p1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7" name="Google Shape;77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" name="Google Shape;78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" name="Google Shape;79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0" name="Google Shape;80;p11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2" name="Google Shape;82;p11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4536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64621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811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763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300FC-D642-4D31-8A15-4FA78C96497F}" type="datetime1">
              <a:rPr lang="en-US" smtClean="0"/>
              <a:t>6/3/2023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808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15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351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4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258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8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86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015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096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68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8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4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00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290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626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020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23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67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0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244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5DBA4-7D61-4EF0-84ED-BC77BBBD76C3}" type="datetime1">
              <a:rPr lang="en-US" smtClean="0"/>
              <a:t>6/3/2023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480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584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195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955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49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844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2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02877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18760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862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12F95-64FA-403E-9EE0-678C65D0D299}" type="datetime1">
              <a:rPr lang="en-US" smtClean="0"/>
              <a:t>6/3/2023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24972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239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37322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2753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36719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42996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276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3400" y="6550026"/>
            <a:ext cx="990600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06406"/>
      </p:ext>
    </p:extLst>
  </p:cSld>
  <p:clrMapOvr>
    <a:masterClrMapping/>
  </p:clrMapOvr>
  <p:hf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942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06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0599-7BEE-463B-8411-A43917BFC349}" type="datetime1">
              <a:rPr lang="en-US" smtClean="0"/>
              <a:t>6/3/2023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00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07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789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335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54834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148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459057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8553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683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30657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3415C-FE33-4DC2-96C9-9FF4625BB8E2}" type="datetime1">
              <a:rPr lang="en-US" smtClean="0"/>
              <a:t>6/3/2023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24706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21960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1946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1102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63944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681848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56068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40374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5709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6B9ED5-FE15-42F3-930B-10DA3EF6708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4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943E7-37D7-437E-B58C-A5C75F070D4E}" type="datetime1">
              <a:rPr lang="en-US" smtClean="0"/>
              <a:t>6/3/2023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0E79D-DD4C-459D-9982-43B0D01A4CF3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35821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AFE9A-1B00-41A9-8570-E4D414A76A53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2539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8B13F9-30A0-402F-BAD5-2ACC98265560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2824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012BF1-E2F7-4A28-A7E9-DEDBED6D313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72911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dt" idx="10"/>
          </p:nvPr>
        </p:nvSpPr>
        <p:spPr>
          <a:xfrm>
            <a:off x="228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502CF848-D42F-45DD-9B4A-1B0D7218FAD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6/3/2023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1" name="Google Shape;281;p45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2" name="Google Shape;282;p4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0381576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446897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9010256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40661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365984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DA625C-7372-4E2B-BF73-7A3B77124A1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75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CDF47-80FE-4CCA-BCF7-3F457F9B8440}" type="datetime1">
              <a:rPr lang="en-US" smtClean="0"/>
              <a:t>6/3/2023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412917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414898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754624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04870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522" name="Google Shape;522;p7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3" name="Google Shape;52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6" name="Google Shape;52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7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28" name="Google Shape;52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7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32" name="Google Shape;53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71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7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92828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8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08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08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08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108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08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US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44" name="Google Shape;544;p10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45" name="Google Shape;545;p108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428031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09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09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09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09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109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0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US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53" name="Google Shape;553;p109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54" name="Google Shape;554;p109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109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997962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110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10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110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10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10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10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10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US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64" name="Google Shape;564;p110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65" name="Google Shape;565;p110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857210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11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1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69" name="Google Shape;569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1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73" name="Google Shape;573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1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77" name="Google Shape;577;p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8" name="Google Shape;578;p111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79" name="Google Shape;579;p11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69590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11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82" name="Google Shape;582;p1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1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86" name="Google Shape;586;p1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1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9" name="Google Shape;589;p11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91" name="Google Shape;591;p11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2" name="Google Shape;592;p112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93" name="Google Shape;593;p112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4" name="Google Shape;594;p112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95" name="Google Shape;595;p112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8165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FADEA-6F6D-4933-9FE0-B6F37CE7554E}" type="datetime1">
              <a:rPr lang="en-US" smtClean="0"/>
              <a:t>6/3/2023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11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98" name="Google Shape;598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1" name="Google Shape;601;p11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02" name="Google Shape;602;p1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1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5" name="Google Shape;605;p11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07" name="Google Shape;607;p113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65998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11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10" name="Google Shape;610;p1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11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14" name="Google Shape;614;p1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1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7" name="Google Shape;617;p11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19" name="Google Shape;619;p114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0" name="Google Shape;620;p114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1" name="Google Shape;621;p114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371895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115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24" name="Google Shape;624;p11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1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115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28" name="Google Shape;628;p11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15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1" name="Google Shape;631;p115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15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33" name="Google Shape;633;p115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15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115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6" name="Google Shape;636;p115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40441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116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39" name="Google Shape;639;p1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2" name="Google Shape;642;p116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643" name="Google Shape;643;p1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1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16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6" name="Google Shape;646;p116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48" name="Google Shape;648;p11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p116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65636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117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652" name="Google Shape;652;p117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17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17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5" name="Google Shape;655;p117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17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900"/>
              <a:buFont typeface="Arial"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57" name="Google Shape;657;p117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87679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384421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68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3" name="Google Shape;433;p68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3772303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7" name="Google Shape;437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6203806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0" name="Google Shape;440;p9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2" name="Google Shape;442;p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3" name="Google Shape;443;p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7771259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6" name="Google Shape;446;p9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8" name="Google Shape;448;p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9" name="Google Shape;449;p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62968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5BD2D-709E-47A5-BC42-9994CC74C963}" type="datetime1">
              <a:rPr lang="en-US" smtClean="0"/>
              <a:t>6/3/2023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2" name="Google Shape;452;p1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3" name="Google Shape;453;p10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4" name="Google Shape;454;p10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5" name="Google Shape;455;p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6" name="Google Shape;456;p1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0061696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9" name="Google Shape;459;p10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0" name="Google Shape;460;p10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1" name="Google Shape;461;p10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2" name="Google Shape;462;p10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3" name="Google Shape;463;p1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4" name="Google Shape;464;p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5" name="Google Shape;465;p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6118098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1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9" name="Google Shape;469;p10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0" name="Google Shape;470;p1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4611331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3" name="Google Shape;473;p10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4" name="Google Shape;474;p10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75" name="Google Shape;475;p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6" name="Google Shape;476;p1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7" name="Google Shape;477;p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8567177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0" name="Google Shape;480;p10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10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2" name="Google Shape;482;p1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3" name="Google Shape;483;p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4" name="Google Shape;484;p1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8133362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7" name="Google Shape;487;p10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9" name="Google Shape;489;p10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0" name="Google Shape;490;p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5289488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3" name="Google Shape;493;p10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5" name="Google Shape;495;p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6" name="Google Shape;496;p1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8814040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0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0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0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0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0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US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4" name="Google Shape;504;p10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5" name="Google Shape;505;p10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0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0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0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10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0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US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11" name="Google Shape;511;p10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12" name="Google Shape;512;p107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107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89349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xmlns="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3400" y="6550026"/>
            <a:ext cx="990600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1318"/>
      </p:ext>
    </p:extLst>
  </p:cSld>
  <p:clrMapOvr>
    <a:masterClrMapping/>
  </p:clrMapOvr>
  <p:hf hdr="0" dt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676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816B7-1F90-4FDA-9242-9B28AC85CD40}" type="datetime1">
              <a:rPr lang="en-US" smtClean="0"/>
              <a:t>6/3/2023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788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6514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98959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04179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38599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58105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22270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79919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39925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6084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C1690-8CA7-4BF3-A2AD-205F376CB408}" type="datetime1">
              <a:rPr lang="en-US" smtClean="0"/>
              <a:t>6/3/2023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1865608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766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018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5413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167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561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0517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657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917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7064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2273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396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6406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7966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19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696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9349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668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666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7F078-45CA-436D-BCDB-2763B33808C1}" type="datetime1">
              <a:rPr lang="en-US" smtClean="0"/>
              <a:t>6/3/2023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870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2776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502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319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6777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894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165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11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3913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974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DC1C1-EAE1-4BB9-9C6A-E69598A608B8}" type="datetime1">
              <a:rPr lang="en-US" smtClean="0"/>
              <a:t>6/3/2023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501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908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073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9890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2887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938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084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967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4690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4738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4ACAF-850F-4E54-8FE9-8FA2C243DE68}" type="datetime1">
              <a:rPr lang="en-US" smtClean="0"/>
              <a:t>6/3/2023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460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9094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0426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576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64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564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6794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8451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6292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7244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82099-724F-40AB-8E67-4FB981F47242}" type="datetime1">
              <a:rPr lang="en-US" smtClean="0"/>
              <a:t>6/3/2023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61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6036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805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783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776382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30860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4238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215293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422483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8034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781A9-26D8-498A-A78A-4369AE67AC51}" type="datetime1">
              <a:rPr lang="en-US" smtClean="0"/>
              <a:t>6/3/2023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1483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9098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35976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6602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405228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043999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197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0254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48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72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0FC157-7303-4896-BF84-95F3AD505D15}" type="datetime1">
              <a:rPr lang="en-US" smtClean="0"/>
              <a:t>6/3/2023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8336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927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865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2254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49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9502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370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3624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29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5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40035-DD72-475E-99C9-FA286FF8CEF5}" type="datetime1">
              <a:rPr lang="en-US" smtClean="0"/>
              <a:t>6/3/2023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195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110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586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09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65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729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352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5569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36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369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6905-178E-415A-9E8A-DF517F197F55}" type="datetime1">
              <a:rPr lang="en-US" smtClean="0"/>
              <a:t>6/3/2023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907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589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4868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2751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088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72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8145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8970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3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1436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D8F48-34D1-47D3-BB07-1911D9B7808E}" type="datetime1">
              <a:rPr lang="en-US" smtClean="0"/>
              <a:t>6/3/2023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0383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7874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459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495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895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216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86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8117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18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59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EFC283-09B0-4637-98DE-4EA18B48056F}" type="datetime1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5348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0405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066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7311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288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709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548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765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1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94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D183FC5-153D-441D-95F7-882E3FFDCE2D}" type="datetime1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BD183EF-6B4A-402C-A608-B18EB5B7F9EE}" type="datetime1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EDFD9EE-9969-456E-B39E-68D117FEF1DF}" type="datetime1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6AA240-BB03-4790-A676-9895F78EB64C}" type="datetime1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0CB459-1A4D-47F4-A8EE-5438035C956C}" type="datetime1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7E401A7-543D-4BB0-A9D1-A26B478A180A}" type="datetime1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EF66B0-2922-450D-BC4A-DD8665B7C322}" type="datetime1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D6EBD3-8BD3-4291-92B7-C6BAAE2FE2E1}" type="datetime1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69A138C-D4A2-4FBE-91CC-9AD0E3FAC8EF}" type="datetime1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IN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2" name="Google Shape;22;p3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132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IN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7" name="Google Shape;27;p3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8" name="Google Shape;28;p3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3" name="Google Shape;33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3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7" name="Google Shape;37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783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6" name="Google Shape;46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4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4645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0007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8" name="Google Shape;58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9" name="Google Shape;59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6029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5" name="Google Shape;65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6" name="Google Shape;66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82903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4" name="Google Shape;74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5" name="Google Shape;75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2068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9" name="Google Shape;79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0" name="Google Shape;80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2928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0152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1102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4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7" name="Google Shape;97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8" name="Google Shape;98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13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3" name="Google Shape;103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4" name="Google Shape;104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404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9" name="Google Shape;109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10" name="Google Shape;110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2579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20507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7646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20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49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24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77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2531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220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60830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718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2363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5648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7645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1886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015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481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84452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360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343246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30299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597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63728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7019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6200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68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3" name="Google Shape;433;p68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41034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7" name="Google Shape;437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718751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0" name="Google Shape;440;p9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2" name="Google Shape;442;p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3" name="Google Shape;443;p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103547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6" name="Google Shape;446;p9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8" name="Google Shape;448;p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9" name="Google Shape;449;p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5774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2" name="Google Shape;452;p1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3" name="Google Shape;453;p10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4" name="Google Shape;454;p10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5" name="Google Shape;455;p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6" name="Google Shape;456;p1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222031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9" name="Google Shape;459;p10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0" name="Google Shape;460;p10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1" name="Google Shape;461;p10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2" name="Google Shape;462;p10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3" name="Google Shape;463;p1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4" name="Google Shape;464;p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5" name="Google Shape;465;p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2894490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1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9" name="Google Shape;469;p10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0" name="Google Shape;470;p1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266450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3" name="Google Shape;473;p10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4" name="Google Shape;474;p10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75" name="Google Shape;475;p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6" name="Google Shape;476;p1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7" name="Google Shape;477;p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988721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0" name="Google Shape;480;p10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10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2" name="Google Shape;482;p1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3" name="Google Shape;483;p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4" name="Google Shape;484;p1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061865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7" name="Google Shape;487;p10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9" name="Google Shape;489;p10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0" name="Google Shape;490;p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343155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3" name="Google Shape;493;p10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5" name="Google Shape;495;p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6" name="Google Shape;496;p1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557482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0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0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0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0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0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US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4" name="Google Shape;504;p10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5" name="Google Shape;505;p10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0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0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0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10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0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US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11" name="Google Shape;511;p10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12" name="Google Shape;512;p107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107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3697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535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4.xml"/><Relationship Id="rId13" Type="http://schemas.openxmlformats.org/officeDocument/2006/relationships/slideLayout" Target="../slideLayouts/slideLayout199.xml"/><Relationship Id="rId18" Type="http://schemas.openxmlformats.org/officeDocument/2006/relationships/slideLayout" Target="../slideLayouts/slideLayout204.xml"/><Relationship Id="rId26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17" Type="http://schemas.openxmlformats.org/officeDocument/2006/relationships/slideLayout" Target="../slideLayouts/slideLayout203.xml"/><Relationship Id="rId25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202.xml"/><Relationship Id="rId20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24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201.xml"/><Relationship Id="rId23" Type="http://schemas.openxmlformats.org/officeDocument/2006/relationships/slideLayout" Target="../slideLayouts/slideLayout209.xml"/><Relationship Id="rId28" Type="http://schemas.openxmlformats.org/officeDocument/2006/relationships/theme" Target="../theme/theme10.xml"/><Relationship Id="rId10" Type="http://schemas.openxmlformats.org/officeDocument/2006/relationships/slideLayout" Target="../slideLayouts/slideLayout196.xml"/><Relationship Id="rId19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200.xml"/><Relationship Id="rId22" Type="http://schemas.openxmlformats.org/officeDocument/2006/relationships/slideLayout" Target="../slideLayouts/slideLayout208.xml"/><Relationship Id="rId27" Type="http://schemas.openxmlformats.org/officeDocument/2006/relationships/slideLayout" Target="../slideLayouts/slideLayout21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8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26" Type="http://schemas.openxmlformats.org/officeDocument/2006/relationships/slideLayout" Target="../slideLayouts/slideLayout264.xml"/><Relationship Id="rId39" Type="http://schemas.openxmlformats.org/officeDocument/2006/relationships/slideLayout" Target="../slideLayouts/slideLayout277.xml"/><Relationship Id="rId21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72.xml"/><Relationship Id="rId42" Type="http://schemas.openxmlformats.org/officeDocument/2006/relationships/slideLayout" Target="../slideLayouts/slideLayout280.xml"/><Relationship Id="rId47" Type="http://schemas.openxmlformats.org/officeDocument/2006/relationships/slideLayout" Target="../slideLayouts/slideLayout285.xml"/><Relationship Id="rId50" Type="http://schemas.openxmlformats.org/officeDocument/2006/relationships/slideLayout" Target="../slideLayouts/slideLayout288.xml"/><Relationship Id="rId55" Type="http://schemas.openxmlformats.org/officeDocument/2006/relationships/slideLayout" Target="../slideLayouts/slideLayout293.xml"/><Relationship Id="rId63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0.xml"/><Relationship Id="rId16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62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40" Type="http://schemas.openxmlformats.org/officeDocument/2006/relationships/slideLayout" Target="../slideLayouts/slideLayout278.xml"/><Relationship Id="rId45" Type="http://schemas.openxmlformats.org/officeDocument/2006/relationships/slideLayout" Target="../slideLayouts/slideLayout283.xml"/><Relationship Id="rId53" Type="http://schemas.openxmlformats.org/officeDocument/2006/relationships/slideLayout" Target="../slideLayouts/slideLayout291.xml"/><Relationship Id="rId58" Type="http://schemas.openxmlformats.org/officeDocument/2006/relationships/slideLayout" Target="../slideLayouts/slideLayout296.xml"/><Relationship Id="rId66" Type="http://schemas.openxmlformats.org/officeDocument/2006/relationships/theme" Target="../theme/theme13.xml"/><Relationship Id="rId5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49" Type="http://schemas.openxmlformats.org/officeDocument/2006/relationships/slideLayout" Target="../slideLayouts/slideLayout287.xml"/><Relationship Id="rId57" Type="http://schemas.openxmlformats.org/officeDocument/2006/relationships/slideLayout" Target="../slideLayouts/slideLayout295.xml"/><Relationship Id="rId61" Type="http://schemas.openxmlformats.org/officeDocument/2006/relationships/slideLayout" Target="../slideLayouts/slideLayout299.xml"/><Relationship Id="rId10" Type="http://schemas.openxmlformats.org/officeDocument/2006/relationships/slideLayout" Target="../slideLayouts/slideLayout248.xml"/><Relationship Id="rId19" Type="http://schemas.openxmlformats.org/officeDocument/2006/relationships/slideLayout" Target="../slideLayouts/slideLayout257.xml"/><Relationship Id="rId31" Type="http://schemas.openxmlformats.org/officeDocument/2006/relationships/slideLayout" Target="../slideLayouts/slideLayout269.xml"/><Relationship Id="rId44" Type="http://schemas.openxmlformats.org/officeDocument/2006/relationships/slideLayout" Target="../slideLayouts/slideLayout282.xml"/><Relationship Id="rId52" Type="http://schemas.openxmlformats.org/officeDocument/2006/relationships/slideLayout" Target="../slideLayouts/slideLayout290.xml"/><Relationship Id="rId60" Type="http://schemas.openxmlformats.org/officeDocument/2006/relationships/slideLayout" Target="../slideLayouts/slideLayout298.xml"/><Relationship Id="rId65" Type="http://schemas.openxmlformats.org/officeDocument/2006/relationships/slideLayout" Target="../slideLayouts/slideLayout303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48" Type="http://schemas.openxmlformats.org/officeDocument/2006/relationships/slideLayout" Target="../slideLayouts/slideLayout286.xml"/><Relationship Id="rId56" Type="http://schemas.openxmlformats.org/officeDocument/2006/relationships/slideLayout" Target="../slideLayouts/slideLayout294.xml"/><Relationship Id="rId64" Type="http://schemas.openxmlformats.org/officeDocument/2006/relationships/slideLayout" Target="../slideLayouts/slideLayout302.xml"/><Relationship Id="rId8" Type="http://schemas.openxmlformats.org/officeDocument/2006/relationships/slideLayout" Target="../slideLayouts/slideLayout246.xml"/><Relationship Id="rId51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46" Type="http://schemas.openxmlformats.org/officeDocument/2006/relationships/slideLayout" Target="../slideLayouts/slideLayout284.xml"/><Relationship Id="rId59" Type="http://schemas.openxmlformats.org/officeDocument/2006/relationships/slideLayout" Target="../slideLayouts/slideLayout297.xml"/><Relationship Id="rId67" Type="http://schemas.openxmlformats.org/officeDocument/2006/relationships/image" Target="../media/image4.png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Relationship Id="rId54" Type="http://schemas.openxmlformats.org/officeDocument/2006/relationships/slideLayout" Target="../slideLayouts/slideLayout292.xml"/><Relationship Id="rId62" Type="http://schemas.openxmlformats.org/officeDocument/2006/relationships/slideLayout" Target="../slideLayouts/slideLayout300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6.xml"/><Relationship Id="rId18" Type="http://schemas.openxmlformats.org/officeDocument/2006/relationships/slideLayout" Target="../slideLayouts/slideLayout321.xml"/><Relationship Id="rId26" Type="http://schemas.openxmlformats.org/officeDocument/2006/relationships/slideLayout" Target="../slideLayouts/slideLayout329.xml"/><Relationship Id="rId39" Type="http://schemas.openxmlformats.org/officeDocument/2006/relationships/slideLayout" Target="../slideLayouts/slideLayout342.xml"/><Relationship Id="rId21" Type="http://schemas.openxmlformats.org/officeDocument/2006/relationships/slideLayout" Target="../slideLayouts/slideLayout324.xml"/><Relationship Id="rId34" Type="http://schemas.openxmlformats.org/officeDocument/2006/relationships/slideLayout" Target="../slideLayouts/slideLayout337.xml"/><Relationship Id="rId42" Type="http://schemas.openxmlformats.org/officeDocument/2006/relationships/slideLayout" Target="../slideLayouts/slideLayout345.xml"/><Relationship Id="rId47" Type="http://schemas.openxmlformats.org/officeDocument/2006/relationships/slideLayout" Target="../slideLayouts/slideLayout350.xml"/><Relationship Id="rId50" Type="http://schemas.openxmlformats.org/officeDocument/2006/relationships/slideLayout" Target="../slideLayouts/slideLayout353.xml"/><Relationship Id="rId55" Type="http://schemas.openxmlformats.org/officeDocument/2006/relationships/slideLayout" Target="../slideLayouts/slideLayout358.xml"/><Relationship Id="rId63" Type="http://schemas.openxmlformats.org/officeDocument/2006/relationships/slideLayout" Target="../slideLayouts/slideLayout366.xml"/><Relationship Id="rId7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305.xml"/><Relationship Id="rId16" Type="http://schemas.openxmlformats.org/officeDocument/2006/relationships/slideLayout" Target="../slideLayouts/slideLayout319.xml"/><Relationship Id="rId29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9.xml"/><Relationship Id="rId11" Type="http://schemas.openxmlformats.org/officeDocument/2006/relationships/slideLayout" Target="../slideLayouts/slideLayout314.xml"/><Relationship Id="rId24" Type="http://schemas.openxmlformats.org/officeDocument/2006/relationships/slideLayout" Target="../slideLayouts/slideLayout327.xml"/><Relationship Id="rId32" Type="http://schemas.openxmlformats.org/officeDocument/2006/relationships/slideLayout" Target="../slideLayouts/slideLayout335.xml"/><Relationship Id="rId37" Type="http://schemas.openxmlformats.org/officeDocument/2006/relationships/slideLayout" Target="../slideLayouts/slideLayout340.xml"/><Relationship Id="rId40" Type="http://schemas.openxmlformats.org/officeDocument/2006/relationships/slideLayout" Target="../slideLayouts/slideLayout343.xml"/><Relationship Id="rId45" Type="http://schemas.openxmlformats.org/officeDocument/2006/relationships/slideLayout" Target="../slideLayouts/slideLayout348.xml"/><Relationship Id="rId53" Type="http://schemas.openxmlformats.org/officeDocument/2006/relationships/slideLayout" Target="../slideLayouts/slideLayout356.xml"/><Relationship Id="rId58" Type="http://schemas.openxmlformats.org/officeDocument/2006/relationships/slideLayout" Target="../slideLayouts/slideLayout361.xml"/><Relationship Id="rId66" Type="http://schemas.openxmlformats.org/officeDocument/2006/relationships/theme" Target="../theme/theme14.xml"/><Relationship Id="rId5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8.xml"/><Relationship Id="rId23" Type="http://schemas.openxmlformats.org/officeDocument/2006/relationships/slideLayout" Target="../slideLayouts/slideLayout326.xml"/><Relationship Id="rId28" Type="http://schemas.openxmlformats.org/officeDocument/2006/relationships/slideLayout" Target="../slideLayouts/slideLayout331.xml"/><Relationship Id="rId36" Type="http://schemas.openxmlformats.org/officeDocument/2006/relationships/slideLayout" Target="../slideLayouts/slideLayout339.xml"/><Relationship Id="rId49" Type="http://schemas.openxmlformats.org/officeDocument/2006/relationships/slideLayout" Target="../slideLayouts/slideLayout352.xml"/><Relationship Id="rId57" Type="http://schemas.openxmlformats.org/officeDocument/2006/relationships/slideLayout" Target="../slideLayouts/slideLayout360.xml"/><Relationship Id="rId61" Type="http://schemas.openxmlformats.org/officeDocument/2006/relationships/slideLayout" Target="../slideLayouts/slideLayout364.xml"/><Relationship Id="rId10" Type="http://schemas.openxmlformats.org/officeDocument/2006/relationships/slideLayout" Target="../slideLayouts/slideLayout313.xml"/><Relationship Id="rId19" Type="http://schemas.openxmlformats.org/officeDocument/2006/relationships/slideLayout" Target="../slideLayouts/slideLayout322.xml"/><Relationship Id="rId31" Type="http://schemas.openxmlformats.org/officeDocument/2006/relationships/slideLayout" Target="../slideLayouts/slideLayout334.xml"/><Relationship Id="rId44" Type="http://schemas.openxmlformats.org/officeDocument/2006/relationships/slideLayout" Target="../slideLayouts/slideLayout347.xml"/><Relationship Id="rId52" Type="http://schemas.openxmlformats.org/officeDocument/2006/relationships/slideLayout" Target="../slideLayouts/slideLayout355.xml"/><Relationship Id="rId60" Type="http://schemas.openxmlformats.org/officeDocument/2006/relationships/slideLayout" Target="../slideLayouts/slideLayout363.xml"/><Relationship Id="rId65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07.xml"/><Relationship Id="rId9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317.xml"/><Relationship Id="rId22" Type="http://schemas.openxmlformats.org/officeDocument/2006/relationships/slideLayout" Target="../slideLayouts/slideLayout325.xml"/><Relationship Id="rId27" Type="http://schemas.openxmlformats.org/officeDocument/2006/relationships/slideLayout" Target="../slideLayouts/slideLayout330.xml"/><Relationship Id="rId30" Type="http://schemas.openxmlformats.org/officeDocument/2006/relationships/slideLayout" Target="../slideLayouts/slideLayout333.xml"/><Relationship Id="rId35" Type="http://schemas.openxmlformats.org/officeDocument/2006/relationships/slideLayout" Target="../slideLayouts/slideLayout338.xml"/><Relationship Id="rId43" Type="http://schemas.openxmlformats.org/officeDocument/2006/relationships/slideLayout" Target="../slideLayouts/slideLayout346.xml"/><Relationship Id="rId48" Type="http://schemas.openxmlformats.org/officeDocument/2006/relationships/slideLayout" Target="../slideLayouts/slideLayout351.xml"/><Relationship Id="rId56" Type="http://schemas.openxmlformats.org/officeDocument/2006/relationships/slideLayout" Target="../slideLayouts/slideLayout359.xml"/><Relationship Id="rId64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11.xml"/><Relationship Id="rId51" Type="http://schemas.openxmlformats.org/officeDocument/2006/relationships/slideLayout" Target="../slideLayouts/slideLayout354.xml"/><Relationship Id="rId3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5.xml"/><Relationship Id="rId17" Type="http://schemas.openxmlformats.org/officeDocument/2006/relationships/slideLayout" Target="../slideLayouts/slideLayout320.xml"/><Relationship Id="rId25" Type="http://schemas.openxmlformats.org/officeDocument/2006/relationships/slideLayout" Target="../slideLayouts/slideLayout328.xml"/><Relationship Id="rId33" Type="http://schemas.openxmlformats.org/officeDocument/2006/relationships/slideLayout" Target="../slideLayouts/slideLayout336.xml"/><Relationship Id="rId38" Type="http://schemas.openxmlformats.org/officeDocument/2006/relationships/slideLayout" Target="../slideLayouts/slideLayout341.xml"/><Relationship Id="rId46" Type="http://schemas.openxmlformats.org/officeDocument/2006/relationships/slideLayout" Target="../slideLayouts/slideLayout349.xml"/><Relationship Id="rId59" Type="http://schemas.openxmlformats.org/officeDocument/2006/relationships/slideLayout" Target="../slideLayouts/slideLayout362.xml"/><Relationship Id="rId67" Type="http://schemas.openxmlformats.org/officeDocument/2006/relationships/image" Target="../media/image4.png"/><Relationship Id="rId20" Type="http://schemas.openxmlformats.org/officeDocument/2006/relationships/slideLayout" Target="../slideLayouts/slideLayout323.xml"/><Relationship Id="rId41" Type="http://schemas.openxmlformats.org/officeDocument/2006/relationships/slideLayout" Target="../slideLayouts/slideLayout344.xml"/><Relationship Id="rId54" Type="http://schemas.openxmlformats.org/officeDocument/2006/relationships/slideLayout" Target="../slideLayouts/slideLayout357.xml"/><Relationship Id="rId62" Type="http://schemas.openxmlformats.org/officeDocument/2006/relationships/slideLayout" Target="../slideLayouts/slideLayout36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9" Type="http://schemas.openxmlformats.org/officeDocument/2006/relationships/theme" Target="../theme/theme8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34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36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3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61.xml"/><Relationship Id="rId39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69.xml"/><Relationship Id="rId42" Type="http://schemas.openxmlformats.org/officeDocument/2006/relationships/slideLayout" Target="../slideLayouts/slideLayout177.xml"/><Relationship Id="rId47" Type="http://schemas.openxmlformats.org/officeDocument/2006/relationships/slideLayout" Target="../slideLayouts/slideLayout182.xml"/><Relationship Id="rId50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33" Type="http://schemas.openxmlformats.org/officeDocument/2006/relationships/slideLayout" Target="../slideLayouts/slideLayout168.xml"/><Relationship Id="rId38" Type="http://schemas.openxmlformats.org/officeDocument/2006/relationships/slideLayout" Target="../slideLayouts/slideLayout173.xml"/><Relationship Id="rId46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155.xml"/><Relationship Id="rId29" Type="http://schemas.openxmlformats.org/officeDocument/2006/relationships/slideLayout" Target="../slideLayouts/slideLayout164.xml"/><Relationship Id="rId41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59.xml"/><Relationship Id="rId32" Type="http://schemas.openxmlformats.org/officeDocument/2006/relationships/slideLayout" Target="../slideLayouts/slideLayout167.xml"/><Relationship Id="rId37" Type="http://schemas.openxmlformats.org/officeDocument/2006/relationships/slideLayout" Target="../slideLayouts/slideLayout172.xml"/><Relationship Id="rId40" Type="http://schemas.openxmlformats.org/officeDocument/2006/relationships/slideLayout" Target="../slideLayouts/slideLayout175.xml"/><Relationship Id="rId45" Type="http://schemas.openxmlformats.org/officeDocument/2006/relationships/slideLayout" Target="../slideLayouts/slideLayout180.xml"/><Relationship Id="rId53" Type="http://schemas.openxmlformats.org/officeDocument/2006/relationships/image" Target="../media/image4.png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36" Type="http://schemas.openxmlformats.org/officeDocument/2006/relationships/slideLayout" Target="../slideLayouts/slideLayout171.xml"/><Relationship Id="rId4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31" Type="http://schemas.openxmlformats.org/officeDocument/2006/relationships/slideLayout" Target="../slideLayouts/slideLayout166.xml"/><Relationship Id="rId44" Type="http://schemas.openxmlformats.org/officeDocument/2006/relationships/slideLayout" Target="../slideLayouts/slideLayout179.xml"/><Relationship Id="rId52" Type="http://schemas.openxmlformats.org/officeDocument/2006/relationships/theme" Target="../theme/theme9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5.xml"/><Relationship Id="rId35" Type="http://schemas.openxmlformats.org/officeDocument/2006/relationships/slideLayout" Target="../slideLayouts/slideLayout170.xml"/><Relationship Id="rId43" Type="http://schemas.openxmlformats.org/officeDocument/2006/relationships/slideLayout" Target="../slideLayouts/slideLayout178.xml"/><Relationship Id="rId48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43.xml"/><Relationship Id="rId51" Type="http://schemas.openxmlformats.org/officeDocument/2006/relationships/slideLayout" Target="../slideLayouts/slideLayout1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AE0A98B-91D6-4D0A-A390-AF26B360F87A}" type="datetime1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  <p:sldLayoutId id="2147483923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9E909E-7C98-4E08-B6CF-5AC97662F8A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 June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ZC464, Machine Learning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8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  <p:sldLayoutId id="2147484220" r:id="rId21"/>
    <p:sldLayoutId id="2147484221" r:id="rId22"/>
    <p:sldLayoutId id="2147484222" r:id="rId23"/>
    <p:sldLayoutId id="2147484223" r:id="rId24"/>
    <p:sldLayoutId id="2147484224" r:id="rId25"/>
    <p:sldLayoutId id="2147484225" r:id="rId26"/>
    <p:sldLayoutId id="2147484226" r:id="rId27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7" name="Google Shape;517;p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8" name="Google Shape;518;p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19" name="Google Shape;519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8989"/>
                </a:buClr>
                <a:buSzPts val="1200"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610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  <p:sldLayoutId id="214748423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9" name="Google Shape;419;p67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20" name="Google Shape;420;p67" descr="Picture 7.png"/>
          <p:cNvPicPr preferRelativeResize="0"/>
          <p:nvPr/>
        </p:nvPicPr>
        <p:blipFill rotWithShape="1">
          <a:blip r:embed="rId15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67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422" name="Google Shape;422;p6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67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426" name="Google Shape;426;p6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5878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67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94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  <p:sldLayoutId id="2147484268" r:id="rId14"/>
    <p:sldLayoutId id="2147484269" r:id="rId15"/>
    <p:sldLayoutId id="2147484270" r:id="rId16"/>
    <p:sldLayoutId id="2147484271" r:id="rId17"/>
    <p:sldLayoutId id="2147484272" r:id="rId18"/>
    <p:sldLayoutId id="2147484273" r:id="rId19"/>
    <p:sldLayoutId id="2147484274" r:id="rId20"/>
    <p:sldLayoutId id="2147484275" r:id="rId21"/>
    <p:sldLayoutId id="2147484276" r:id="rId22"/>
    <p:sldLayoutId id="2147484277" r:id="rId23"/>
    <p:sldLayoutId id="2147484278" r:id="rId24"/>
    <p:sldLayoutId id="2147484279" r:id="rId25"/>
    <p:sldLayoutId id="2147484280" r:id="rId26"/>
    <p:sldLayoutId id="2147484281" r:id="rId27"/>
    <p:sldLayoutId id="2147484282" r:id="rId28"/>
    <p:sldLayoutId id="2147484283" r:id="rId29"/>
    <p:sldLayoutId id="2147484284" r:id="rId30"/>
    <p:sldLayoutId id="2147484285" r:id="rId31"/>
    <p:sldLayoutId id="2147484286" r:id="rId32"/>
    <p:sldLayoutId id="2147484287" r:id="rId33"/>
    <p:sldLayoutId id="2147484288" r:id="rId34"/>
    <p:sldLayoutId id="2147484289" r:id="rId35"/>
    <p:sldLayoutId id="2147484290" r:id="rId36"/>
    <p:sldLayoutId id="2147484291" r:id="rId37"/>
    <p:sldLayoutId id="2147484292" r:id="rId38"/>
    <p:sldLayoutId id="2147484293" r:id="rId39"/>
    <p:sldLayoutId id="2147484294" r:id="rId40"/>
    <p:sldLayoutId id="2147484295" r:id="rId41"/>
    <p:sldLayoutId id="2147484296" r:id="rId42"/>
    <p:sldLayoutId id="2147484297" r:id="rId43"/>
    <p:sldLayoutId id="2147484298" r:id="rId44"/>
    <p:sldLayoutId id="2147484299" r:id="rId45"/>
    <p:sldLayoutId id="2147484300" r:id="rId46"/>
    <p:sldLayoutId id="2147484301" r:id="rId47"/>
    <p:sldLayoutId id="2147484302" r:id="rId48"/>
    <p:sldLayoutId id="2147484303" r:id="rId49"/>
    <p:sldLayoutId id="2147484304" r:id="rId50"/>
    <p:sldLayoutId id="2147484305" r:id="rId51"/>
    <p:sldLayoutId id="2147484306" r:id="rId52"/>
    <p:sldLayoutId id="2147484307" r:id="rId53"/>
    <p:sldLayoutId id="2147484308" r:id="rId54"/>
    <p:sldLayoutId id="2147484309" r:id="rId55"/>
    <p:sldLayoutId id="2147484310" r:id="rId56"/>
    <p:sldLayoutId id="2147484311" r:id="rId57"/>
    <p:sldLayoutId id="2147484312" r:id="rId58"/>
    <p:sldLayoutId id="2147484313" r:id="rId59"/>
    <p:sldLayoutId id="2147484314" r:id="rId60"/>
    <p:sldLayoutId id="2147484315" r:id="rId61"/>
    <p:sldLayoutId id="2147484316" r:id="rId62"/>
    <p:sldLayoutId id="2147484317" r:id="rId63"/>
    <p:sldLayoutId id="2147484318" r:id="rId64"/>
    <p:sldLayoutId id="2147484319" r:id="rId6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67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01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  <p:sldLayoutId id="2147484359" r:id="rId39"/>
    <p:sldLayoutId id="2147484360" r:id="rId40"/>
    <p:sldLayoutId id="2147484361" r:id="rId41"/>
    <p:sldLayoutId id="2147484362" r:id="rId42"/>
    <p:sldLayoutId id="2147484363" r:id="rId43"/>
    <p:sldLayoutId id="2147484364" r:id="rId44"/>
    <p:sldLayoutId id="2147484365" r:id="rId45"/>
    <p:sldLayoutId id="2147484366" r:id="rId46"/>
    <p:sldLayoutId id="2147484367" r:id="rId47"/>
    <p:sldLayoutId id="2147484368" r:id="rId48"/>
    <p:sldLayoutId id="2147484369" r:id="rId49"/>
    <p:sldLayoutId id="2147484370" r:id="rId50"/>
    <p:sldLayoutId id="2147484371" r:id="rId51"/>
    <p:sldLayoutId id="2147484372" r:id="rId52"/>
    <p:sldLayoutId id="2147484373" r:id="rId53"/>
    <p:sldLayoutId id="2147484374" r:id="rId54"/>
    <p:sldLayoutId id="2147484375" r:id="rId55"/>
    <p:sldLayoutId id="2147484376" r:id="rId56"/>
    <p:sldLayoutId id="2147484377" r:id="rId57"/>
    <p:sldLayoutId id="2147484378" r:id="rId58"/>
    <p:sldLayoutId id="2147484379" r:id="rId59"/>
    <p:sldLayoutId id="2147484380" r:id="rId60"/>
    <p:sldLayoutId id="2147484381" r:id="rId61"/>
    <p:sldLayoutId id="2147484382" r:id="rId62"/>
    <p:sldLayoutId id="2147484383" r:id="rId63"/>
    <p:sldLayoutId id="2147484384" r:id="rId64"/>
    <p:sldLayoutId id="2147484385" r:id="rId6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15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26" r:id="rId3"/>
    <p:sldLayoutId id="2147483924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0337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  <p:sldLayoutId id="214748406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25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35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082" r:id="rId13"/>
    <p:sldLayoutId id="2147484083" r:id="rId14"/>
    <p:sldLayoutId id="2147484084" r:id="rId15"/>
    <p:sldLayoutId id="2147484085" r:id="rId16"/>
    <p:sldLayoutId id="2147484086" r:id="rId17"/>
    <p:sldLayoutId id="2147484087" r:id="rId18"/>
    <p:sldLayoutId id="2147484088" r:id="rId19"/>
    <p:sldLayoutId id="2147484089" r:id="rId20"/>
    <p:sldLayoutId id="2147484090" r:id="rId21"/>
    <p:sldLayoutId id="2147484091" r:id="rId22"/>
    <p:sldLayoutId id="2147484092" r:id="rId2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9" name="Google Shape;419;p67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20" name="Google Shape;420;p67" descr="Picture 7.png"/>
          <p:cNvPicPr preferRelativeResize="0"/>
          <p:nvPr/>
        </p:nvPicPr>
        <p:blipFill rotWithShape="1">
          <a:blip r:embed="rId14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67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422" name="Google Shape;422;p6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67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426" name="Google Shape;426;p6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1537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82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  <p:sldLayoutId id="2147484125" r:id="rId19"/>
    <p:sldLayoutId id="2147484126" r:id="rId20"/>
    <p:sldLayoutId id="2147484127" r:id="rId21"/>
    <p:sldLayoutId id="2147484128" r:id="rId22"/>
    <p:sldLayoutId id="2147484129" r:id="rId23"/>
    <p:sldLayoutId id="2147484130" r:id="rId24"/>
    <p:sldLayoutId id="2147484131" r:id="rId25"/>
    <p:sldLayoutId id="2147484132" r:id="rId26"/>
    <p:sldLayoutId id="2147484133" r:id="rId27"/>
    <p:sldLayoutId id="2147484134" r:id="rId28"/>
    <p:sldLayoutId id="2147484135" r:id="rId29"/>
    <p:sldLayoutId id="2147484136" r:id="rId30"/>
    <p:sldLayoutId id="2147484137" r:id="rId31"/>
    <p:sldLayoutId id="2147484138" r:id="rId32"/>
    <p:sldLayoutId id="2147484139" r:id="rId33"/>
    <p:sldLayoutId id="2147484140" r:id="rId34"/>
    <p:sldLayoutId id="2147484141" r:id="rId35"/>
    <p:sldLayoutId id="2147484142" r:id="rId36"/>
    <p:sldLayoutId id="2147484144" r:id="rId37"/>
    <p:sldLayoutId id="2147484145" r:id="rId38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1"/>
            <a:ext cx="586740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53" cstate="print"/>
          <a:srcRect l="1923" b="5336"/>
          <a:stretch>
            <a:fillRect/>
          </a:stretch>
        </p:blipFill>
        <p:spPr>
          <a:xfrm>
            <a:off x="6629401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2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2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92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  <p:sldLayoutId id="2147484163" r:id="rId17"/>
    <p:sldLayoutId id="2147484164" r:id="rId18"/>
    <p:sldLayoutId id="2147484165" r:id="rId19"/>
    <p:sldLayoutId id="2147484166" r:id="rId20"/>
    <p:sldLayoutId id="2147484167" r:id="rId21"/>
    <p:sldLayoutId id="2147484168" r:id="rId22"/>
    <p:sldLayoutId id="2147484169" r:id="rId23"/>
    <p:sldLayoutId id="2147484170" r:id="rId24"/>
    <p:sldLayoutId id="2147484171" r:id="rId25"/>
    <p:sldLayoutId id="2147484172" r:id="rId26"/>
    <p:sldLayoutId id="2147484173" r:id="rId27"/>
    <p:sldLayoutId id="2147484174" r:id="rId28"/>
    <p:sldLayoutId id="2147484175" r:id="rId29"/>
    <p:sldLayoutId id="2147484176" r:id="rId30"/>
    <p:sldLayoutId id="2147484177" r:id="rId31"/>
    <p:sldLayoutId id="2147484178" r:id="rId32"/>
    <p:sldLayoutId id="2147484179" r:id="rId33"/>
    <p:sldLayoutId id="2147484180" r:id="rId34"/>
    <p:sldLayoutId id="2147484181" r:id="rId35"/>
    <p:sldLayoutId id="2147484182" r:id="rId36"/>
    <p:sldLayoutId id="2147484183" r:id="rId37"/>
    <p:sldLayoutId id="2147484184" r:id="rId38"/>
    <p:sldLayoutId id="2147484185" r:id="rId39"/>
    <p:sldLayoutId id="2147484186" r:id="rId40"/>
    <p:sldLayoutId id="2147484187" r:id="rId41"/>
    <p:sldLayoutId id="2147484188" r:id="rId42"/>
    <p:sldLayoutId id="2147484189" r:id="rId43"/>
    <p:sldLayoutId id="2147484190" r:id="rId44"/>
    <p:sldLayoutId id="2147484191" r:id="rId45"/>
    <p:sldLayoutId id="2147484192" r:id="rId46"/>
    <p:sldLayoutId id="2147484193" r:id="rId47"/>
    <p:sldLayoutId id="2147484194" r:id="rId48"/>
    <p:sldLayoutId id="2147484195" r:id="rId49"/>
    <p:sldLayoutId id="2147484196" r:id="rId50"/>
    <p:sldLayoutId id="2147484197" r:id="rId5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1.xml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74.tiff"/><Relationship Id="rId5" Type="http://schemas.openxmlformats.org/officeDocument/2006/relationships/image" Target="../media/image840.png"/><Relationship Id="rId4" Type="http://schemas.openxmlformats.org/officeDocument/2006/relationships/image" Target="../media/image8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7" Type="http://schemas.openxmlformats.org/officeDocument/2006/relationships/image" Target="../media/image9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74.tiff"/><Relationship Id="rId5" Type="http://schemas.openxmlformats.org/officeDocument/2006/relationships/image" Target="../media/image890.png"/><Relationship Id="rId4" Type="http://schemas.openxmlformats.org/officeDocument/2006/relationships/image" Target="../media/image8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6.xml"/><Relationship Id="rId7" Type="http://schemas.openxmlformats.org/officeDocument/2006/relationships/image" Target="../media/image2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6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71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5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7.xml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7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9;p1"/>
          <p:cNvSpPr txBox="1"/>
          <p:nvPr/>
        </p:nvSpPr>
        <p:spPr>
          <a:xfrm>
            <a:off x="838200" y="3380280"/>
            <a:ext cx="7875900" cy="206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200"/>
            </a:pPr>
            <a:r>
              <a:rPr lang="en-IN" sz="3200" b="1" i="0" u="none" strike="noStrike" cap="none" dirty="0" smtClean="0">
                <a:solidFill>
                  <a:srgbClr val="FFFFFF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Machine Learning</a:t>
            </a:r>
            <a:r>
              <a:rPr lang="en-IN" sz="3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/>
            </a:r>
            <a:br>
              <a:rPr lang="en-IN" sz="3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AIML</a:t>
            </a: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CLZG565</a:t>
            </a:r>
          </a:p>
          <a:p>
            <a:pPr lvl="0" algn="ctr">
              <a:buSzPts val="2200"/>
            </a:pP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M</a:t>
            </a:r>
            <a:r>
              <a:rPr lang="en-IN" sz="2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3</a:t>
            </a: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IN" sz="2400" b="1" dirty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: </a:t>
            </a: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Linear Models for Regression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200;p1"/>
          <p:cNvSpPr txBox="1"/>
          <p:nvPr/>
        </p:nvSpPr>
        <p:spPr>
          <a:xfrm>
            <a:off x="2209800" y="5097840"/>
            <a:ext cx="6266160" cy="68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Dr. </a:t>
            </a:r>
            <a:r>
              <a:rPr lang="en-US" sz="2000" b="0" i="0" u="none" strike="noStrike" cap="none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Sugata</a:t>
            </a:r>
            <a:r>
              <a:rPr lang="en-US" sz="2000" b="0" i="0" u="none" strike="noStrike" cap="none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Ghosal</a:t>
            </a:r>
            <a:endParaRPr lang="en-US" sz="2000" b="0" i="0" u="none" strike="noStrike" cap="none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sugata.ghosal@pilani.bits-pilani.ac.in</a:t>
            </a:r>
            <a:endParaRPr sz="20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1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4" name="Google Shape;11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9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26" name="Google Shape;112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1432926"/>
            <a:ext cx="6721426" cy="4358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54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2" name="Google Shape;1132;p10"/>
          <p:cNvPicPr preferRelativeResize="0"/>
          <p:nvPr/>
        </p:nvPicPr>
        <p:blipFill rotWithShape="1">
          <a:blip r:embed="rId3">
            <a:alphaModFix/>
          </a:blip>
          <a:srcRect t="14306"/>
          <a:stretch/>
        </p:blipFill>
        <p:spPr>
          <a:xfrm>
            <a:off x="295255" y="1600200"/>
            <a:ext cx="7105689" cy="4566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7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1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71" y="1548838"/>
            <a:ext cx="7352229" cy="42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603" t="15818" r="23496" b="6735"/>
          <a:stretch/>
        </p:blipFill>
        <p:spPr>
          <a:xfrm>
            <a:off x="152400" y="1447800"/>
            <a:ext cx="48006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-342900">
              <a:lnSpc>
                <a:spcPts val="3600"/>
              </a:lnSpc>
              <a:spcAft>
                <a:spcPct val="0"/>
              </a:spcAft>
            </a:pPr>
            <a:r>
              <a:rPr lang="en-US" sz="2400" spc="-1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Maxima and Minima</a:t>
            </a:r>
            <a:endParaRPr sz="2400" spc="-15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1493837"/>
            <a:ext cx="3352800" cy="411163"/>
          </a:xfrm>
        </p:spPr>
        <p:txBody>
          <a:bodyPr/>
          <a:lstStyle/>
          <a:p>
            <a:endParaRPr lang="en-IN" sz="1800" dirty="0"/>
          </a:p>
          <a:p>
            <a:endParaRPr lang="en-IN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400" spc="-15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Notion of Maxima </a:t>
            </a:r>
            <a:r>
              <a:rPr lang="en-US" sz="2400" spc="-1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and Minima of a </a:t>
            </a:r>
            <a:r>
              <a:rPr lang="en-US" sz="2400" spc="-15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function </a:t>
            </a:r>
          </a:p>
          <a:p>
            <a:r>
              <a:rPr lang="en-US" sz="2000" spc="-150" dirty="0" smtClean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 Machine Learning</a:t>
            </a:r>
            <a:endParaRPr lang="en-IN" sz="2000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77349" y="4038600"/>
          <a:ext cx="2245750" cy="2347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xmlns="" val="211631146"/>
                    </a:ext>
                  </a:extLst>
                </a:gridCol>
                <a:gridCol w="11027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86078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Mileage</a:t>
                      </a:r>
                    </a:p>
                    <a:p>
                      <a:pPr algn="ctr"/>
                      <a:r>
                        <a:rPr lang="en-US" sz="1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 </a:t>
                      </a:r>
                      <a:r>
                        <a:rPr lang="en-IN" sz="16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kmpl</a:t>
                      </a:r>
                      <a:r>
                        <a:rPr lang="en-IN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endPara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 Price</a:t>
                      </a:r>
                    </a:p>
                    <a:p>
                      <a:pPr algn="ctr"/>
                      <a:r>
                        <a:rPr lang="en-US" sz="16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 </a:t>
                      </a:r>
                      <a:r>
                        <a:rPr lang="en-US" sz="1600" b="1" i="1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</a:t>
                      </a:r>
                      <a:r>
                        <a:rPr lang="en-US" sz="1600" b="1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5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10.48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5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9.12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5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6.95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5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2.51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1493837"/>
            <a:ext cx="2733675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CarPrice = 1 + 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0.05Mileage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199" y="2073274"/>
            <a:ext cx="2733675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CarPrice = 1 + 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0.25Mileage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198" y="2663822"/>
            <a:ext cx="2733675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CarPrice = 1 + 0.75Mileage </a:t>
            </a:r>
          </a:p>
        </p:txBody>
      </p:sp>
      <p:pic>
        <p:nvPicPr>
          <p:cNvPr id="9" name="Google Shape;684;p34"/>
          <p:cNvPicPr preferRelativeResize="0"/>
          <p:nvPr/>
        </p:nvPicPr>
        <p:blipFill rotWithShape="1">
          <a:blip r:embed="rId2">
            <a:alphaModFix/>
          </a:blip>
          <a:srcRect l="20000" t="15910" r="20833" b="5534"/>
          <a:stretch/>
        </p:blipFill>
        <p:spPr>
          <a:xfrm>
            <a:off x="3429000" y="1493837"/>
            <a:ext cx="5715000" cy="4221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7543800" y="3761601"/>
            <a:ext cx="1409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Weight of Mileage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3574" y="5652441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 of absolute Error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 Training Error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4-Point Star 11"/>
          <p:cNvSpPr/>
          <p:nvPr/>
        </p:nvSpPr>
        <p:spPr>
          <a:xfrm>
            <a:off x="4191000" y="3802358"/>
            <a:ext cx="228600" cy="138500"/>
          </a:xfrm>
          <a:prstGeom prst="star4">
            <a:avLst/>
          </a:prstGeom>
          <a:solidFill>
            <a:srgbClr val="CCCC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4-Point Star 12"/>
          <p:cNvSpPr/>
          <p:nvPr/>
        </p:nvSpPr>
        <p:spPr>
          <a:xfrm>
            <a:off x="4592239" y="5142869"/>
            <a:ext cx="228600" cy="138500"/>
          </a:xfrm>
          <a:prstGeom prst="star4">
            <a:avLst/>
          </a:prstGeom>
          <a:solidFill>
            <a:srgbClr val="CCCC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4-Point Star 13"/>
          <p:cNvSpPr/>
          <p:nvPr/>
        </p:nvSpPr>
        <p:spPr>
          <a:xfrm>
            <a:off x="5059985" y="3403251"/>
            <a:ext cx="228600" cy="138500"/>
          </a:xfrm>
          <a:prstGeom prst="star4">
            <a:avLst/>
          </a:prstGeom>
          <a:solidFill>
            <a:srgbClr val="CCCC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6236" y="3720703"/>
            <a:ext cx="490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15.3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33767" y="5073619"/>
            <a:ext cx="490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12.4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91125" y="3334002"/>
            <a:ext cx="490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15.7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6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6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-342900">
              <a:lnSpc>
                <a:spcPts val="3600"/>
              </a:lnSpc>
              <a:spcAft>
                <a:spcPct val="0"/>
              </a:spcAft>
            </a:pPr>
            <a:r>
              <a:rPr lang="en-US" sz="2400" spc="-1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Convex Function</a:t>
            </a:r>
            <a:endParaRPr sz="2400" spc="-15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696" name="Google Shape;696;p36"/>
          <p:cNvPicPr preferRelativeResize="0"/>
          <p:nvPr/>
        </p:nvPicPr>
        <p:blipFill rotWithShape="1">
          <a:blip r:embed="rId3">
            <a:alphaModFix/>
          </a:blip>
          <a:srcRect l="20000"/>
          <a:stretch/>
        </p:blipFill>
        <p:spPr>
          <a:xfrm>
            <a:off x="457200" y="1447800"/>
            <a:ext cx="3810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93914" y="5105400"/>
            <a:ext cx="4506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Real-valued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defined on an </a:t>
            </a:r>
            <a:r>
              <a:rPr kumimoji="0" lang="en-US" sz="1800" b="0" i="1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kumimoji="0" lang="en-US" sz="1800" b="0" i="0" u="sng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-dimensional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interval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convex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if the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 segment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between any two points on the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 of the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lies above or on the graph</a:t>
            </a:r>
          </a:p>
        </p:txBody>
      </p:sp>
      <p:sp>
        <p:nvSpPr>
          <p:cNvPr id="6" name="Google Shape;707;p38"/>
          <p:cNvSpPr txBox="1">
            <a:spLocks/>
          </p:cNvSpPr>
          <p:nvPr/>
        </p:nvSpPr>
        <p:spPr bwMode="auto">
          <a:xfrm>
            <a:off x="289151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457200" lvl="0" indent="-22860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charset="0"/>
              <a:buNone/>
              <a:defRPr sz="3600" b="1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 fontAlgn="base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371600" lvl="2" indent="-342900" algn="l" rtl="0" fontAlgn="base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828800" lvl="3" indent="-342900" algn="l" rtl="0" fontAlgn="base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286000" lvl="4" indent="-342900" algn="l" rtl="0" fontAlgn="base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743200" lvl="5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342900" algn="l" defTabSz="914400" rtl="0" eaLnBrk="1" fontAlgn="base" latinLnBrk="0" hangingPunct="1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Clr>
                <a:prstClr val="black"/>
              </a:buClr>
              <a:buSzPts val="3600"/>
              <a:buFont typeface="Arial" charset="0"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                                     : Multivariate</a:t>
            </a:r>
            <a:endParaRPr kumimoji="0" lang="en-US" sz="24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7" name="Google Shape;70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600" y="3499600"/>
            <a:ext cx="4170589" cy="321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14400"/>
            <a:ext cx="3572259" cy="29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4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 smtClean="0">
                <a:solidFill>
                  <a:srgbClr val="C00000"/>
                </a:solidFill>
                <a:ea typeface="Cambria" panose="02040503050406030204" pitchFamily="18" charset="0"/>
              </a:rPr>
              <a:t>Closed Form Solution</a:t>
            </a:r>
            <a:endParaRPr sz="3200" dirty="0">
              <a:solidFill>
                <a:srgbClr val="C00000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93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Google Shape;690;p35"/>
          <p:cNvSpPr txBox="1">
            <a:spLocks/>
          </p:cNvSpPr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Vectorization</a:t>
            </a:r>
            <a:endParaRPr kumimoji="0" 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6218146" cy="3883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277" y="838200"/>
            <a:ext cx="2066723" cy="22922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83715"/>
            <a:ext cx="5944115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5" name="Google Shape;690;p35"/>
          <p:cNvSpPr txBox="1">
            <a:spLocks/>
          </p:cNvSpPr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Vectorization</a:t>
            </a:r>
            <a:endParaRPr kumimoji="0" 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03243"/>
            <a:ext cx="5638800" cy="3694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55" y="2571750"/>
            <a:ext cx="1309357" cy="1695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277" y="838200"/>
            <a:ext cx="2066723" cy="229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658" y="4636198"/>
            <a:ext cx="4253342" cy="20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4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Google Shape;690;p35"/>
          <p:cNvSpPr txBox="1">
            <a:spLocks/>
          </p:cNvSpPr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Vectorization</a:t>
            </a:r>
            <a:endParaRPr kumimoji="0" 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5669771" cy="3682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800600"/>
            <a:ext cx="6041208" cy="17008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277" y="838200"/>
            <a:ext cx="2066723" cy="22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582ce2759_0_268"/>
          <p:cNvSpPr txBox="1">
            <a:spLocks noGrp="1"/>
          </p:cNvSpPr>
          <p:nvPr>
            <p:ph type="body" idx="2"/>
          </p:nvPr>
        </p:nvSpPr>
        <p:spPr>
          <a:xfrm>
            <a:off x="914400" y="3048000"/>
            <a:ext cx="7391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IN" dirty="0" smtClean="0">
                <a:solidFill>
                  <a:srgbClr val="C00000"/>
                </a:solidFill>
              </a:rPr>
              <a:t>Linear Regression 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Google Shape;690;p35"/>
          <p:cNvSpPr txBox="1">
            <a:spLocks/>
          </p:cNvSpPr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Vectorization</a:t>
            </a:r>
            <a:endParaRPr kumimoji="0" 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5715000" cy="394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4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Google Shape;690;p35"/>
          <p:cNvSpPr txBox="1">
            <a:spLocks/>
          </p:cNvSpPr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Vectorization</a:t>
            </a:r>
            <a:endParaRPr kumimoji="0" 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5323033" cy="35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Google Shape;690;p35"/>
          <p:cNvSpPr txBox="1">
            <a:spLocks/>
          </p:cNvSpPr>
          <p:nvPr/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Fit the Linear Regression Model : </a:t>
            </a:r>
          </a:p>
          <a:p>
            <a:pPr marL="0" marR="0" lvl="0" indent="0" algn="l" defTabSz="685800" rtl="0" eaLnBrk="1" fontAlgn="auto" latinLnBrk="0" hangingPunct="1">
              <a:lnSpc>
                <a:spcPts val="36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Using Closed Form </a:t>
            </a:r>
            <a:endParaRPr kumimoji="0" lang="en-US" sz="2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79" y="4963681"/>
            <a:ext cx="5362258" cy="1509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277" y="838200"/>
            <a:ext cx="2066723" cy="2292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7313" y="4276725"/>
            <a:ext cx="3738112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371600"/>
            <a:ext cx="6872668" cy="1371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90799"/>
            <a:ext cx="4419600" cy="21648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25" y="4630714"/>
            <a:ext cx="3657917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 smtClean="0">
                <a:solidFill>
                  <a:srgbClr val="C00000"/>
                </a:solidFill>
                <a:ea typeface="Cambria" panose="02040503050406030204" pitchFamily="18" charset="0"/>
              </a:rPr>
              <a:t>Gradient Descent Approach</a:t>
            </a:r>
            <a:endParaRPr sz="3200" b="1" dirty="0">
              <a:solidFill>
                <a:srgbClr val="C00000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4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8" name="Google Shape;113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62" y="1524000"/>
            <a:ext cx="7251875" cy="431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1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9129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6" name="Google Shape;114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2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8" name="Google Shape;114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0568" y="1685649"/>
            <a:ext cx="4648464" cy="3486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99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76400"/>
            <a:ext cx="6096528" cy="4365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7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Basic Search Procedure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7"/>
          <p:cNvSpPr txBox="1"/>
          <p:nvPr/>
        </p:nvSpPr>
        <p:spPr>
          <a:xfrm>
            <a:off x="744322" y="6172200"/>
            <a:ext cx="3142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Figure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254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76400"/>
            <a:ext cx="6096528" cy="4365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9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Basic Search Procedure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9"/>
          <p:cNvSpPr txBox="1"/>
          <p:nvPr/>
        </p:nvSpPr>
        <p:spPr>
          <a:xfrm>
            <a:off x="744322" y="6172200"/>
            <a:ext cx="3142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Figure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7277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676400"/>
            <a:ext cx="7699915" cy="45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20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Basic Search Procedure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0"/>
          <p:cNvSpPr txBox="1"/>
          <p:nvPr/>
        </p:nvSpPr>
        <p:spPr>
          <a:xfrm>
            <a:off x="744322" y="6172200"/>
            <a:ext cx="3142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Figure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915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82953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28"/>
          <p:cNvSpPr txBox="1"/>
          <p:nvPr/>
        </p:nvSpPr>
        <p:spPr>
          <a:xfrm>
            <a:off x="609600" y="62484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4" name="Google Shape;1244;p28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66375"/>
              </p:ext>
            </p:extLst>
          </p:nvPr>
        </p:nvGraphicFramePr>
        <p:xfrm>
          <a:off x="3505200" y="762000"/>
          <a:ext cx="2743200" cy="1965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29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9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18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8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1800" b="1" u="none" strike="noStrike" dirty="0" smtClean="0">
                          <a:effectLst/>
                        </a:rPr>
                        <a:t> (</a:t>
                      </a:r>
                      <a:r>
                        <a:rPr lang="en-US" sz="1800" b="0" u="none" strike="noStrike" dirty="0" smtClean="0">
                          <a:effectLst/>
                        </a:rPr>
                        <a:t>x</a:t>
                      </a:r>
                      <a:r>
                        <a:rPr lang="en-US" sz="1800" b="1" u="none" strike="noStrike" dirty="0" smtClean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1800" b="0" u="none" strike="noStrike" dirty="0" smtClean="0">
                          <a:effectLst/>
                        </a:rPr>
                        <a:t>y</a:t>
                      </a:r>
                      <a:r>
                        <a:rPr lang="en-US" sz="1800" b="1" u="none" strike="noStrike" dirty="0" smtClean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53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422691"/>
            <a:ext cx="7300664" cy="55399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indent="-342900" fontAlgn="base">
              <a:lnSpc>
                <a:spcPts val="36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altLang="en-US" sz="2400" b="1" spc="-15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Inductive Learning </a:t>
            </a:r>
            <a:r>
              <a:rPr lang="en-US" altLang="en-US" sz="2400" b="1" spc="-15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Hypothesis : Interpretation</a:t>
            </a:r>
            <a:endParaRPr lang="en-US" altLang="en-US" sz="2400" b="1" spc="-15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371600"/>
                <a:ext cx="5726772" cy="54864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800" dirty="0" smtClean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Target Concept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1800" dirty="0" smtClean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Discrete 		:  f(x)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altLang="en-US" sz="1800" dirty="0" smtClean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{Yes, No, Maybe}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1800" dirty="0" smtClean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Continuous		:  </a:t>
                </a:r>
                <a:r>
                  <a:rPr lang="en-US" altLang="en-US" sz="1800" dirty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f(x)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altLang="en-US" sz="1800" dirty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dirty="0" smtClean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[20-100]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1800" dirty="0" smtClean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Probability Estimation	:  f(x)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altLang="en-US" sz="1800" dirty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800" dirty="0" smtClean="0"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[0-1]</a:t>
                </a:r>
                <a:endParaRPr lang="en-US" altLang="en-US" sz="1800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en-US" sz="1800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en-US" sz="1800" dirty="0" smtClean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en-US" sz="1800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371600"/>
                <a:ext cx="5726772" cy="5486400"/>
              </a:xfrm>
              <a:blipFill>
                <a:blip r:embed="rId3"/>
                <a:stretch>
                  <a:fillRect l="-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DA68F0-60D7-4838-B086-D99AF27DBD91}" type="slidenum"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4280" y="1863363"/>
            <a:ext cx="15440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Classification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Regression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58485"/>
            <a:ext cx="8724132" cy="19813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" y="2410243"/>
            <a:ext cx="7779692" cy="376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9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47800"/>
            <a:ext cx="9144000" cy="39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29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1" name="Google Shape;1251;p29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8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30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8" name="Google Shape;1258;p30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99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31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5" name="Google Shape;1265;p31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5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2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2" name="Google Shape;1272;p32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0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33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79" name="Google Shape;1279;p33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70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34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6" name="Google Shape;1286;p34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272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35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3" name="Google Shape;1293;p35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32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08176"/>
            <a:ext cx="9144000" cy="4041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50"/>
          <p:cNvSpPr txBox="1"/>
          <p:nvPr/>
        </p:nvSpPr>
        <p:spPr>
          <a:xfrm>
            <a:off x="762000" y="5791200"/>
            <a:ext cx="30278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Slide by Andrew Ng 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00" name="Google Shape;1300;p50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266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62884"/>
            <a:ext cx="7620000" cy="47617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22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53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99" y="1551150"/>
            <a:ext cx="7632643" cy="4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26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74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 dirty="0" smtClean="0"/>
              <a:t>Formal Representation: Interpretation</a:t>
            </a:r>
            <a:endParaRPr dirty="0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None/>
            </a:pPr>
            <a:r>
              <a:rPr lang="en-IN" sz="2000" dirty="0">
                <a:solidFill>
                  <a:srgbClr val="C00000"/>
                </a:solidFill>
              </a:rPr>
              <a:t>Supervised Learning: Regression</a:t>
            </a:r>
            <a:endParaRPr sz="2000" dirty="0">
              <a:solidFill>
                <a:srgbClr val="C00000"/>
              </a:solidFill>
            </a:endParaRPr>
          </a:p>
        </p:txBody>
      </p:sp>
      <p:sp>
        <p:nvSpPr>
          <p:cNvPr id="552" name="Google Shape;552;p29"/>
          <p:cNvSpPr/>
          <p:nvPr/>
        </p:nvSpPr>
        <p:spPr>
          <a:xfrm>
            <a:off x="724925" y="1874376"/>
            <a:ext cx="7162800" cy="1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Given (</a:t>
            </a:r>
            <a:r>
              <a:rPr kumimoji="0" lang="en-I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kumimoji="0" lang="en-IN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kumimoji="0" lang="en-I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kumimoji="0" lang="en-IN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), (</a:t>
            </a:r>
            <a:r>
              <a:rPr kumimoji="0" lang="en-I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kumimoji="0" lang="en-IN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kumimoji="0" lang="en-I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kumimoji="0" lang="en-IN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), ..., (</a:t>
            </a:r>
            <a:r>
              <a:rPr kumimoji="0" lang="en-IN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kumimoji="0" lang="en-IN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kumimoji="0" lang="en-IN" sz="1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y</a:t>
            </a:r>
            <a:r>
              <a:rPr kumimoji="0" lang="en-IN" sz="1800" b="0" i="0" u="none" strike="noStrike" kern="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Learn a function </a:t>
            </a:r>
            <a:r>
              <a:rPr kumimoji="0" lang="en-I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f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kumimoji="0" lang="en-I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) to predict </a:t>
            </a:r>
            <a:r>
              <a:rPr kumimoji="0" lang="en-I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given </a:t>
            </a:r>
            <a:r>
              <a:rPr kumimoji="0" lang="en-I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69900" marR="0" lvl="0" indent="0" algn="l" defTabSz="914400" rtl="0" eaLnBrk="1" fontAlgn="auto" latinLnBrk="0" hangingPunct="1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kumimoji="0" lang="en-IN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y </a:t>
            </a: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is real-valued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53" name="Google Shape;553;p29"/>
          <p:cNvSpPr/>
          <p:nvPr/>
        </p:nvSpPr>
        <p:spPr>
          <a:xfrm>
            <a:off x="-45720" y="1430774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5086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GOAL : Previously unseen records should be assigned a value as accurately as possible.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554" name="Google Shape;554;p29"/>
          <p:cNvGrpSpPr/>
          <p:nvPr/>
        </p:nvGrpSpPr>
        <p:grpSpPr>
          <a:xfrm>
            <a:off x="304800" y="2819400"/>
            <a:ext cx="6189176" cy="3798330"/>
            <a:chOff x="1542025" y="2438402"/>
            <a:chExt cx="6189176" cy="3798330"/>
          </a:xfrm>
        </p:grpSpPr>
        <p:sp>
          <p:nvSpPr>
            <p:cNvPr id="555" name="Google Shape;555;p29"/>
            <p:cNvSpPr/>
            <p:nvPr/>
          </p:nvSpPr>
          <p:spPr>
            <a:xfrm>
              <a:off x="2394115" y="5202680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2394115" y="48978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2394115" y="45930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2394115" y="42755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2394115" y="3970779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2394115" y="3665983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2394115" y="33611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2394115" y="3056382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2394115" y="2742628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2394115" y="2742628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w="120000" h="2767329" extrusionOk="0">
                  <a:moveTo>
                    <a:pt x="0" y="2767181"/>
                  </a:move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2337689" y="550981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2337689" y="5202680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2337689" y="48978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2337689" y="45930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2337689" y="42755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2337689" y="3970779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2337689" y="3665983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2337689" y="33611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2337689" y="3056382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2337689" y="2742628"/>
              <a:ext cx="56515" cy="0"/>
            </a:xfrm>
            <a:custGeom>
              <a:avLst/>
              <a:gdLst/>
              <a:ahLst/>
              <a:cxnLst/>
              <a:rect l="l" t="t" r="r" b="b"/>
              <a:pathLst>
                <a:path w="56514" h="120000" extrusionOk="0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2394115" y="5509811"/>
              <a:ext cx="4928235" cy="0"/>
            </a:xfrm>
            <a:custGeom>
              <a:avLst/>
              <a:gdLst/>
              <a:ahLst/>
              <a:cxnLst/>
              <a:rect l="l" t="t" r="r" b="b"/>
              <a:pathLst>
                <a:path w="4928234" h="120000" extrusionOk="0">
                  <a:moveTo>
                    <a:pt x="0" y="0"/>
                  </a:moveTo>
                  <a:lnTo>
                    <a:pt x="4928192" y="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2394115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33781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43687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5346696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6337297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322308" y="5509811"/>
              <a:ext cx="0" cy="56515"/>
            </a:xfrm>
            <a:custGeom>
              <a:avLst/>
              <a:gdLst/>
              <a:ahLst/>
              <a:cxnLst/>
              <a:rect l="l" t="t" r="r" b="b"/>
              <a:pathLst>
                <a:path w="120000" h="56514" extrusionOk="0">
                  <a:moveTo>
                    <a:pt x="0" y="0"/>
                  </a:moveTo>
                  <a:lnTo>
                    <a:pt x="0" y="56430"/>
                  </a:lnTo>
                </a:path>
              </a:pathLst>
            </a:custGeom>
            <a:noFill/>
            <a:ln w="12700" cap="flat" cmpd="sng">
              <a:solidFill>
                <a:srgbClr val="86868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3162300" y="3196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3263900" y="3005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3352800" y="31833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34544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35560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36576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3746500" y="3284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38481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3949700" y="3119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4051300" y="3107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4140200" y="3246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4241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43434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4445000" y="3094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4546600" y="3411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4635500" y="3208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47371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4838700" y="2992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4940300" y="3348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5029200" y="3399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5130800" y="35008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5232400" y="34754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5334000" y="3335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5422900" y="3577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5524500" y="3526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5626100" y="35516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5727700" y="37040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5816600" y="3589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5918200" y="4097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6019800" y="39707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6121400" y="37675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6210300" y="39072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6311900" y="39961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6413500" y="4300982"/>
              <a:ext cx="241300" cy="241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3235325" y="3237357"/>
              <a:ext cx="101600" cy="101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3235325" y="3237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3336925" y="3046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3336925" y="3046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3425825" y="32246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3425825" y="32246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35274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35274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36290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36290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3730625" y="3250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37306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3819525" y="3326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3819525" y="3326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3921125" y="31357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39211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4022725" y="3161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4022725" y="3161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4124325" y="31484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4124325" y="3148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4213225" y="32881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4213225" y="3288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4314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4314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44164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44164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4518025" y="3135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4518025" y="3135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4619625" y="34532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4619625" y="3453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4708525" y="3250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4708525" y="3250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4810125" y="35675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48101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4911725" y="30341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4911725" y="3034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5013325" y="33897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5013325" y="3389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5102225" y="3440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5102225" y="3440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5203825" y="35421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5203825" y="35421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5305425" y="35167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5305425" y="35167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5407025" y="3377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5407025" y="3377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5495925" y="36183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5495925" y="3618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5597525" y="3567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5597525" y="3567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5699125" y="35929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5699125" y="35929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5800725" y="3631057"/>
              <a:ext cx="190500" cy="215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5800725" y="37453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5889625" y="3631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5991225" y="4139057"/>
              <a:ext cx="101600" cy="1016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5991225" y="4139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6092825" y="40120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6092825" y="40120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6194425" y="38088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194425" y="38088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6283325" y="3948557"/>
              <a:ext cx="101600" cy="10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6283325" y="39485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6384925" y="40374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384925" y="40374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486525" y="4342257"/>
              <a:ext cx="101600" cy="10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6486525" y="4342257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 extrusionOk="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9"/>
            <p:cNvSpPr txBox="1"/>
            <p:nvPr/>
          </p:nvSpPr>
          <p:spPr>
            <a:xfrm>
              <a:off x="2126360" y="2514600"/>
              <a:ext cx="1446530" cy="3321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6675" rIns="0" bIns="0" anchor="t" anchorCtr="0">
              <a:no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9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8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7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6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5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74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0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8699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6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1970	1980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4" name="Google Shape;684;p29"/>
            <p:cNvSpPr txBox="1"/>
            <p:nvPr/>
          </p:nvSpPr>
          <p:spPr>
            <a:xfrm>
              <a:off x="4172473" y="5559882"/>
              <a:ext cx="704328" cy="3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1990	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5" name="Google Shape;685;p29"/>
            <p:cNvSpPr txBox="1"/>
            <p:nvPr/>
          </p:nvSpPr>
          <p:spPr>
            <a:xfrm>
              <a:off x="6143780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2010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6" name="Google Shape;686;p29"/>
            <p:cNvSpPr txBox="1"/>
            <p:nvPr/>
          </p:nvSpPr>
          <p:spPr>
            <a:xfrm>
              <a:off x="7129401" y="55972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2020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87" name="Google Shape;687;p29"/>
            <p:cNvSpPr txBox="1"/>
            <p:nvPr/>
          </p:nvSpPr>
          <p:spPr>
            <a:xfrm rot="-5400000">
              <a:off x="38113" y="3942314"/>
              <a:ext cx="3466224" cy="45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50" rIns="0" bIns="0" anchor="t" anchorCtr="0">
              <a:noAutofit/>
            </a:bodyPr>
            <a:lstStyle/>
            <a:p>
              <a:pPr marL="527050" marR="5080" lvl="0" indent="-514985" algn="l" defTabSz="914400" rtl="0" eaLnBrk="1" fontAlgn="auto" latinLnBrk="0" hangingPunct="1">
                <a:lnSpc>
                  <a:spcPct val="10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September Arctic Sea Ice Extent  (1,000,000 sq km)</a:t>
              </a: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794000" y="3005582"/>
              <a:ext cx="4254500" cy="1104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2857500" y="3056382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 extrusionOk="0">
                  <a:moveTo>
                    <a:pt x="0" y="0"/>
                  </a:moveTo>
                  <a:lnTo>
                    <a:pt x="4114802" y="952500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2832100" y="3157982"/>
              <a:ext cx="4241800" cy="1257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2895600" y="3208782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 extrusionOk="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2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1" y="4620"/>
                  </a:lnTo>
                  <a:lnTo>
                    <a:pt x="419376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4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9" y="19181"/>
                  </a:lnTo>
                  <a:lnTo>
                    <a:pt x="938378" y="21538"/>
                  </a:lnTo>
                  <a:lnTo>
                    <a:pt x="989726" y="24107"/>
                  </a:lnTo>
                  <a:lnTo>
                    <a:pt x="1040947" y="26897"/>
                  </a:lnTo>
                  <a:lnTo>
                    <a:pt x="1092035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7" y="40519"/>
                  </a:lnTo>
                  <a:lnTo>
                    <a:pt x="1294912" y="44597"/>
                  </a:lnTo>
                  <a:lnTo>
                    <a:pt x="1345231" y="48968"/>
                  </a:lnTo>
                  <a:lnTo>
                    <a:pt x="1395375" y="53644"/>
                  </a:lnTo>
                  <a:lnTo>
                    <a:pt x="1445338" y="58636"/>
                  </a:lnTo>
                  <a:lnTo>
                    <a:pt x="1495114" y="63955"/>
                  </a:lnTo>
                  <a:lnTo>
                    <a:pt x="1544697" y="69614"/>
                  </a:lnTo>
                  <a:lnTo>
                    <a:pt x="1594078" y="75624"/>
                  </a:lnTo>
                  <a:lnTo>
                    <a:pt x="1643252" y="81997"/>
                  </a:lnTo>
                  <a:lnTo>
                    <a:pt x="1692212" y="88745"/>
                  </a:lnTo>
                  <a:lnTo>
                    <a:pt x="1740952" y="95879"/>
                  </a:lnTo>
                  <a:lnTo>
                    <a:pt x="1789464" y="103411"/>
                  </a:lnTo>
                  <a:lnTo>
                    <a:pt x="1837741" y="111353"/>
                  </a:lnTo>
                  <a:lnTo>
                    <a:pt x="1885778" y="119716"/>
                  </a:lnTo>
                  <a:lnTo>
                    <a:pt x="1933568" y="128513"/>
                  </a:lnTo>
                  <a:lnTo>
                    <a:pt x="1981103" y="137754"/>
                  </a:lnTo>
                  <a:lnTo>
                    <a:pt x="2028377" y="147452"/>
                  </a:lnTo>
                  <a:lnTo>
                    <a:pt x="2075384" y="157618"/>
                  </a:lnTo>
                  <a:lnTo>
                    <a:pt x="2122116" y="168264"/>
                  </a:lnTo>
                  <a:lnTo>
                    <a:pt x="2168568" y="179402"/>
                  </a:lnTo>
                  <a:lnTo>
                    <a:pt x="2214731" y="191043"/>
                  </a:lnTo>
                  <a:lnTo>
                    <a:pt x="2260601" y="203200"/>
                  </a:lnTo>
                  <a:lnTo>
                    <a:pt x="2839642" y="424656"/>
                  </a:lnTo>
                  <a:lnTo>
                    <a:pt x="3444876" y="730250"/>
                  </a:lnTo>
                  <a:lnTo>
                    <a:pt x="3921524" y="1000919"/>
                  </a:lnTo>
                  <a:lnTo>
                    <a:pt x="4114802" y="1117600"/>
                  </a:lnTo>
                </a:path>
              </a:pathLst>
            </a:custGeom>
            <a:noFill/>
            <a:ln w="25400" cap="flat" cmpd="sng">
              <a:solidFill>
                <a:srgbClr val="008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9"/>
            <p:cNvSpPr txBox="1"/>
            <p:nvPr/>
          </p:nvSpPr>
          <p:spPr>
            <a:xfrm>
              <a:off x="5181600" y="5583682"/>
              <a:ext cx="60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2000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93" name="Google Shape;693;p29"/>
            <p:cNvSpPr txBox="1"/>
            <p:nvPr/>
          </p:nvSpPr>
          <p:spPr>
            <a:xfrm>
              <a:off x="4267200" y="5867400"/>
              <a:ext cx="15356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Year Number</a:t>
              </a: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3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00200"/>
            <a:ext cx="7391400" cy="46220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27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Gradient Descent for Linear Regression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70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1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Guarantee of Convergence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345E0D1A-609E-7945-A938-F9CAE755BFD6}"/>
                  </a:ext>
                </a:extLst>
              </p:cNvPr>
              <p:cNvSpPr/>
              <p:nvPr/>
            </p:nvSpPr>
            <p:spPr>
              <a:xfrm>
                <a:off x="5678471" y="1473494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𝒅</m:t>
                          </m:r>
                          <m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𝑱</m:t>
                          </m:r>
                          <m:d>
                            <m:dPr>
                              <m:ctrlPr>
                                <a:rPr kumimoji="0" lang="en-GB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kumimoji="0" lang="en-GB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𝒅</m:t>
                          </m:r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71" y="1473494"/>
                <a:ext cx="2280753" cy="708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A6105138-0AC2-5949-AF9C-C55293ADC0DA}"/>
                  </a:ext>
                </a:extLst>
              </p:cNvPr>
              <p:cNvSpPr/>
              <p:nvPr/>
            </p:nvSpPr>
            <p:spPr>
              <a:xfrm>
                <a:off x="5985956" y="2034222"/>
                <a:ext cx="31580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(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𝑃𝑜𝑠𝑖𝑡𝑖𝑣𝑒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𝑁𝑢𝑚𝑏𝑒𝑟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x-non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105138-0AC2-5949-AF9C-C55293AD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56" y="2034222"/>
                <a:ext cx="315804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3D586F47-EF56-6C44-88F2-295B79C28767}"/>
                  </a:ext>
                </a:extLst>
              </p:cNvPr>
              <p:cNvSpPr txBox="1"/>
              <p:nvPr/>
            </p:nvSpPr>
            <p:spPr>
              <a:xfrm>
                <a:off x="6025069" y="2372904"/>
                <a:ext cx="3079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x-non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Decrease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x-non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by a certain value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86F47-EF56-6C44-88F2-295B79C2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069" y="2372904"/>
                <a:ext cx="3079817" cy="369332"/>
              </a:xfrm>
              <a:prstGeom prst="rect">
                <a:avLst/>
              </a:prstGeom>
              <a:blipFill>
                <a:blip r:embed="rId5"/>
                <a:stretch>
                  <a:fillRect l="-1581" t="-8197" r="-593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28600" y="6172200"/>
            <a:ext cx="2547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Source Credit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I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Prof.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Mohammad </a:t>
            </a:r>
            <a:r>
              <a:rPr kumimoji="0" lang="en-I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Hammoud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76" y="1520265"/>
            <a:ext cx="3018138" cy="19854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A0A8A8B-41C5-FC44-BD8A-0A8BD4F84870}"/>
              </a:ext>
            </a:extLst>
          </p:cNvPr>
          <p:cNvSpPr/>
          <p:nvPr/>
        </p:nvSpPr>
        <p:spPr>
          <a:xfrm>
            <a:off x="3404914" y="3355720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𝞱</a:t>
            </a:r>
            <a:r>
              <a:rPr kumimoji="0" lang="en-GB" sz="15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DD125D12-F1AB-5940-928F-F1D808724869}"/>
                  </a:ext>
                </a:extLst>
              </p:cNvPr>
              <p:cNvSpPr/>
              <p:nvPr/>
            </p:nvSpPr>
            <p:spPr>
              <a:xfrm>
                <a:off x="1764679" y="1219200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5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𝑱</m:t>
                      </m:r>
                    </m:oMath>
                  </m:oMathPara>
                </a14:m>
                <a:endParaRPr kumimoji="0" lang="x-none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679" y="1219200"/>
                <a:ext cx="309700" cy="323165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xmlns="" id="{3C1F1403-3DAC-454E-BCB9-A145C4226850}"/>
              </a:ext>
            </a:extLst>
          </p:cNvPr>
          <p:cNvSpPr/>
          <p:nvPr/>
        </p:nvSpPr>
        <p:spPr>
          <a:xfrm>
            <a:off x="2869715" y="2565232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968869EA-885A-4642-8957-06917457EBB9}"/>
              </a:ext>
            </a:extLst>
          </p:cNvPr>
          <p:cNvCxnSpPr>
            <a:cxnSpLocks/>
          </p:cNvCxnSpPr>
          <p:nvPr/>
        </p:nvCxnSpPr>
        <p:spPr>
          <a:xfrm flipH="1">
            <a:off x="2734562" y="2074051"/>
            <a:ext cx="389238" cy="10165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9702A3E-36FD-0547-B212-23D32533C48B}"/>
              </a:ext>
            </a:extLst>
          </p:cNvPr>
          <p:cNvSpPr txBox="1"/>
          <p:nvPr/>
        </p:nvSpPr>
        <p:spPr>
          <a:xfrm>
            <a:off x="3709196" y="2473070"/>
            <a:ext cx="16248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Positive Derivative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xmlns="" id="{CB4ADC49-38D8-F241-BF02-7E9B0C13B811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031124" y="2565232"/>
            <a:ext cx="678072" cy="69421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37B12DEB-4312-3A4F-9712-2B3D0E4411C8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2916053" y="2657907"/>
            <a:ext cx="0" cy="8478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8946BBA-6F74-B642-87AF-79A6789C17BB}"/>
              </a:ext>
            </a:extLst>
          </p:cNvPr>
          <p:cNvSpPr/>
          <p:nvPr/>
        </p:nvSpPr>
        <p:spPr>
          <a:xfrm>
            <a:off x="2793134" y="3505857"/>
            <a:ext cx="349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𝞱</a:t>
            </a:r>
            <a:r>
              <a:rPr kumimoji="0" lang="en-GB" sz="1350" b="0" i="1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3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FFA8E2E6-5FC3-CA40-991A-02AB440129ED}"/>
              </a:ext>
            </a:extLst>
          </p:cNvPr>
          <p:cNvCxnSpPr/>
          <p:nvPr/>
        </p:nvCxnSpPr>
        <p:spPr>
          <a:xfrm flipH="1">
            <a:off x="2592623" y="3782856"/>
            <a:ext cx="323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863373"/>
            <a:ext cx="3018138" cy="19854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DA0A8A8B-41C5-FC44-BD8A-0A8BD4F84870}"/>
              </a:ext>
            </a:extLst>
          </p:cNvPr>
          <p:cNvSpPr/>
          <p:nvPr/>
        </p:nvSpPr>
        <p:spPr>
          <a:xfrm>
            <a:off x="3399138" y="5698828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𝞱</a:t>
            </a:r>
            <a:r>
              <a:rPr kumimoji="0" lang="en-GB" sz="15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DD125D12-F1AB-5940-928F-F1D808724869}"/>
                  </a:ext>
                </a:extLst>
              </p:cNvPr>
              <p:cNvSpPr/>
              <p:nvPr/>
            </p:nvSpPr>
            <p:spPr>
              <a:xfrm>
                <a:off x="1758903" y="3562308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5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𝑱</m:t>
                      </m:r>
                    </m:oMath>
                  </m:oMathPara>
                </a14:m>
                <a:endParaRPr kumimoji="0" lang="x-none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03" y="3562308"/>
                <a:ext cx="309700" cy="323165"/>
              </a:xfrm>
              <a:prstGeom prst="rect">
                <a:avLst/>
              </a:prstGeom>
              <a:blipFill>
                <a:blip r:embed="rId8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xmlns="" id="{3C1F1403-3DAC-454E-BCB9-A145C4226850}"/>
              </a:ext>
            </a:extLst>
          </p:cNvPr>
          <p:cNvSpPr/>
          <p:nvPr/>
        </p:nvSpPr>
        <p:spPr>
          <a:xfrm>
            <a:off x="2863939" y="4908340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8946BBA-6F74-B642-87AF-79A6789C17BB}"/>
              </a:ext>
            </a:extLst>
          </p:cNvPr>
          <p:cNvSpPr/>
          <p:nvPr/>
        </p:nvSpPr>
        <p:spPr>
          <a:xfrm>
            <a:off x="2199481" y="5948318"/>
            <a:ext cx="7096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𝞱</a:t>
            </a:r>
            <a:r>
              <a:rPr kumimoji="0" lang="en-GB" sz="1350" b="0" i="1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3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90F11FC-624D-C44B-B346-FBD8238EABDE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2796134" y="5001015"/>
            <a:ext cx="104876" cy="2121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33F9215-E951-A247-A4E8-E706CE046437}"/>
              </a:ext>
            </a:extLst>
          </p:cNvPr>
          <p:cNvCxnSpPr>
            <a:cxnSpLocks/>
          </p:cNvCxnSpPr>
          <p:nvPr/>
        </p:nvCxnSpPr>
        <p:spPr>
          <a:xfrm>
            <a:off x="2795937" y="5282132"/>
            <a:ext cx="0" cy="56673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5B5DC047-FB2E-2C46-8005-B1814C22C0CC}"/>
              </a:ext>
            </a:extLst>
          </p:cNvPr>
          <p:cNvSpPr/>
          <p:nvPr/>
        </p:nvSpPr>
        <p:spPr>
          <a:xfrm>
            <a:off x="2749797" y="5213153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988DA9F7-7FCD-4846-93E2-F1803627A26B}"/>
              </a:ext>
            </a:extLst>
          </p:cNvPr>
          <p:cNvCxnSpPr>
            <a:cxnSpLocks/>
          </p:cNvCxnSpPr>
          <p:nvPr/>
        </p:nvCxnSpPr>
        <p:spPr>
          <a:xfrm>
            <a:off x="2910277" y="5001015"/>
            <a:ext cx="0" cy="8478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74EE720-102D-7A4D-A523-C7C5D04404BA}"/>
              </a:ext>
            </a:extLst>
          </p:cNvPr>
          <p:cNvSpPr/>
          <p:nvPr/>
        </p:nvSpPr>
        <p:spPr>
          <a:xfrm>
            <a:off x="2864534" y="5948318"/>
            <a:ext cx="6351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Old 𝞱</a:t>
            </a:r>
            <a:r>
              <a:rPr kumimoji="0" lang="en-GB" sz="1350" b="0" i="1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3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xmlns="" id="{288D5889-19BE-084B-8D11-1B9BB5F3F0BA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910277" y="5848868"/>
            <a:ext cx="271812" cy="99450"/>
          </a:xfrm>
          <a:prstGeom prst="curvedConnector2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xmlns="" id="{D0CCF471-B546-934E-8F1C-A23EE9EE55F4}"/>
              </a:ext>
            </a:extLst>
          </p:cNvPr>
          <p:cNvCxnSpPr>
            <a:cxnSpLocks/>
            <a:endCxn id="34" idx="0"/>
          </p:cNvCxnSpPr>
          <p:nvPr/>
        </p:nvCxnSpPr>
        <p:spPr>
          <a:xfrm rot="10800000" flipV="1">
            <a:off x="2554290" y="5848868"/>
            <a:ext cx="269452" cy="99450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07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1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Guarantee of Convergence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345E0D1A-609E-7945-A938-F9CAE755BFD6}"/>
                  </a:ext>
                </a:extLst>
              </p:cNvPr>
              <p:cNvSpPr/>
              <p:nvPr/>
            </p:nvSpPr>
            <p:spPr>
              <a:xfrm>
                <a:off x="5678471" y="1473494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𝒅</m:t>
                          </m:r>
                          <m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𝑱</m:t>
                          </m:r>
                          <m:d>
                            <m:dPr>
                              <m:ctrlPr>
                                <a:rPr kumimoji="0" lang="en-GB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GB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kumimoji="0" lang="en-GB" sz="18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kumimoji="0" lang="en-GB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𝒅</m:t>
                          </m:r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71" y="1473494"/>
                <a:ext cx="2280753" cy="708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A6105138-0AC2-5949-AF9C-C55293ADC0DA}"/>
                  </a:ext>
                </a:extLst>
              </p:cNvPr>
              <p:cNvSpPr/>
              <p:nvPr/>
            </p:nvSpPr>
            <p:spPr>
              <a:xfrm>
                <a:off x="5985956" y="2034222"/>
                <a:ext cx="3262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α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(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𝑁𝑒𝑔𝑎𝑡𝑖𝑣𝑒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𝑁𝑢𝑚𝑏𝑒𝑟</m:t>
                      </m:r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x-non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6105138-0AC2-5949-AF9C-C55293AD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956" y="2034222"/>
                <a:ext cx="326224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3D586F47-EF56-6C44-88F2-295B79C28767}"/>
                  </a:ext>
                </a:extLst>
              </p:cNvPr>
              <p:cNvSpPr txBox="1"/>
              <p:nvPr/>
            </p:nvSpPr>
            <p:spPr>
              <a:xfrm>
                <a:off x="6025069" y="2372904"/>
                <a:ext cx="3054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x-non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x-none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by a certain value </a:t>
                </a:r>
                <a:r>
                  <a:rPr kumimoji="0" lang="x-none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endParaRPr kumimoji="0" lang="x-non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86F47-EF56-6C44-88F2-295B79C2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5069" y="2372904"/>
                <a:ext cx="3054169" cy="369332"/>
              </a:xfrm>
              <a:prstGeom prst="rect">
                <a:avLst/>
              </a:prstGeom>
              <a:blipFill>
                <a:blip r:embed="rId5"/>
                <a:stretch>
                  <a:fillRect l="-1597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28600" y="6172200"/>
            <a:ext cx="2547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Source Credit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I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Prof.</a:t>
            </a: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Mohammad </a:t>
            </a:r>
            <a:r>
              <a:rPr kumimoji="0" lang="en-I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Hammoud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50" y="1512881"/>
            <a:ext cx="3018138" cy="198549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DA0A8A8B-41C5-FC44-BD8A-0A8BD4F84870}"/>
              </a:ext>
            </a:extLst>
          </p:cNvPr>
          <p:cNvSpPr/>
          <p:nvPr/>
        </p:nvSpPr>
        <p:spPr>
          <a:xfrm>
            <a:off x="4050588" y="3348336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𝞱</a:t>
            </a:r>
            <a:r>
              <a:rPr kumimoji="0" lang="en-GB" sz="15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DD125D12-F1AB-5940-928F-F1D808724869}"/>
                  </a:ext>
                </a:extLst>
              </p:cNvPr>
              <p:cNvSpPr/>
              <p:nvPr/>
            </p:nvSpPr>
            <p:spPr>
              <a:xfrm>
                <a:off x="2410353" y="1211816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5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𝑱</m:t>
                      </m:r>
                    </m:oMath>
                  </m:oMathPara>
                </a14:m>
                <a:endParaRPr kumimoji="0" lang="x-none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353" y="1211816"/>
                <a:ext cx="309700" cy="323165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xmlns="" id="{3C1F1403-3DAC-454E-BCB9-A145C4226850}"/>
              </a:ext>
            </a:extLst>
          </p:cNvPr>
          <p:cNvSpPr/>
          <p:nvPr/>
        </p:nvSpPr>
        <p:spPr>
          <a:xfrm>
            <a:off x="2208653" y="2557848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968869EA-885A-4642-8957-06917457EBB9}"/>
              </a:ext>
            </a:extLst>
          </p:cNvPr>
          <p:cNvCxnSpPr>
            <a:cxnSpLocks/>
          </p:cNvCxnSpPr>
          <p:nvPr/>
        </p:nvCxnSpPr>
        <p:spPr>
          <a:xfrm>
            <a:off x="2054975" y="2076810"/>
            <a:ext cx="401717" cy="110677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9702A3E-36FD-0547-B212-23D32533C48B}"/>
              </a:ext>
            </a:extLst>
          </p:cNvPr>
          <p:cNvSpPr txBox="1"/>
          <p:nvPr/>
        </p:nvSpPr>
        <p:spPr>
          <a:xfrm>
            <a:off x="120180" y="2505628"/>
            <a:ext cx="9748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Negative </a:t>
            </a:r>
            <a:br>
              <a:rPr kumimoji="0" lang="x-none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x-none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Derivative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xmlns="" id="{CB4ADC49-38D8-F241-BF02-7E9B0C13B811}"/>
              </a:ext>
            </a:extLst>
          </p:cNvPr>
          <p:cNvCxnSpPr>
            <a:cxnSpLocks/>
            <a:endCxn id="47" idx="3"/>
          </p:cNvCxnSpPr>
          <p:nvPr/>
        </p:nvCxnSpPr>
        <p:spPr>
          <a:xfrm rot="10800000" flipV="1">
            <a:off x="1095063" y="2630195"/>
            <a:ext cx="1016031" cy="152431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37B12DEB-4312-3A4F-9712-2B3D0E4411C8}"/>
              </a:ext>
            </a:extLst>
          </p:cNvPr>
          <p:cNvCxnSpPr>
            <a:cxnSpLocks/>
            <a:stCxn id="45" idx="4"/>
          </p:cNvCxnSpPr>
          <p:nvPr/>
        </p:nvCxnSpPr>
        <p:spPr>
          <a:xfrm>
            <a:off x="2254991" y="2650523"/>
            <a:ext cx="0" cy="8478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D8946BBA-6F74-B642-87AF-79A6789C17BB}"/>
              </a:ext>
            </a:extLst>
          </p:cNvPr>
          <p:cNvSpPr/>
          <p:nvPr/>
        </p:nvSpPr>
        <p:spPr>
          <a:xfrm>
            <a:off x="2105943" y="3509918"/>
            <a:ext cx="349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𝞱</a:t>
            </a:r>
            <a:r>
              <a:rPr kumimoji="0" lang="en-GB" sz="1350" b="0" i="1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3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FFA8E2E6-5FC3-CA40-991A-02AB440129ED}"/>
              </a:ext>
            </a:extLst>
          </p:cNvPr>
          <p:cNvCxnSpPr>
            <a:cxnSpLocks/>
          </p:cNvCxnSpPr>
          <p:nvPr/>
        </p:nvCxnSpPr>
        <p:spPr>
          <a:xfrm>
            <a:off x="2241606" y="3790490"/>
            <a:ext cx="337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450" y="3882465"/>
            <a:ext cx="3018138" cy="198549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DA0A8A8B-41C5-FC44-BD8A-0A8BD4F84870}"/>
              </a:ext>
            </a:extLst>
          </p:cNvPr>
          <p:cNvSpPr/>
          <p:nvPr/>
        </p:nvSpPr>
        <p:spPr>
          <a:xfrm>
            <a:off x="4050588" y="5717920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𝞱</a:t>
            </a:r>
            <a:r>
              <a:rPr kumimoji="0" lang="en-GB" sz="1500" b="0" i="1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3C1F1403-3DAC-454E-BCB9-A145C4226850}"/>
              </a:ext>
            </a:extLst>
          </p:cNvPr>
          <p:cNvSpPr/>
          <p:nvPr/>
        </p:nvSpPr>
        <p:spPr>
          <a:xfrm>
            <a:off x="2208653" y="4927432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37B12DEB-4312-3A4F-9712-2B3D0E4411C8}"/>
              </a:ext>
            </a:extLst>
          </p:cNvPr>
          <p:cNvCxnSpPr>
            <a:cxnSpLocks/>
            <a:stCxn id="55" idx="4"/>
          </p:cNvCxnSpPr>
          <p:nvPr/>
        </p:nvCxnSpPr>
        <p:spPr>
          <a:xfrm>
            <a:off x="2254991" y="5020107"/>
            <a:ext cx="0" cy="8478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954973D2-1F86-B149-BEDB-B8EC1E5813BF}"/>
              </a:ext>
            </a:extLst>
          </p:cNvPr>
          <p:cNvSpPr/>
          <p:nvPr/>
        </p:nvSpPr>
        <p:spPr>
          <a:xfrm>
            <a:off x="2387827" y="5329031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98489898-BAB6-5246-9497-BE91B9E24390}"/>
              </a:ext>
            </a:extLst>
          </p:cNvPr>
          <p:cNvCxnSpPr>
            <a:cxnSpLocks/>
          </p:cNvCxnSpPr>
          <p:nvPr/>
        </p:nvCxnSpPr>
        <p:spPr>
          <a:xfrm>
            <a:off x="2428107" y="5421707"/>
            <a:ext cx="0" cy="4462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CF560C0F-8BF5-0A4B-B715-7004748627CD}"/>
              </a:ext>
            </a:extLst>
          </p:cNvPr>
          <p:cNvSpPr/>
          <p:nvPr/>
        </p:nvSpPr>
        <p:spPr>
          <a:xfrm>
            <a:off x="2387827" y="5954037"/>
            <a:ext cx="7096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𝞱</a:t>
            </a:r>
            <a:r>
              <a:rPr kumimoji="0" lang="en-GB" sz="1350" b="0" i="1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3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637D3240-8026-E247-B5E6-2D7C6A226D55}"/>
              </a:ext>
            </a:extLst>
          </p:cNvPr>
          <p:cNvSpPr/>
          <p:nvPr/>
        </p:nvSpPr>
        <p:spPr>
          <a:xfrm>
            <a:off x="1664615" y="5960636"/>
            <a:ext cx="6351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Old 𝞱</a:t>
            </a:r>
            <a:r>
              <a:rPr kumimoji="0" lang="en-GB" sz="1350" b="0" i="1" u="none" strike="noStrike" kern="1200" cap="none" spc="0" normalizeH="0" baseline="-2500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x-none" sz="135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xmlns="" id="{89B44AFD-C8C6-9E4A-8651-D83685C91F53}"/>
              </a:ext>
            </a:extLst>
          </p:cNvPr>
          <p:cNvCxnSpPr>
            <a:cxnSpLocks/>
            <a:endCxn id="60" idx="0"/>
          </p:cNvCxnSpPr>
          <p:nvPr/>
        </p:nvCxnSpPr>
        <p:spPr>
          <a:xfrm rot="10800000" flipV="1">
            <a:off x="1982171" y="5848364"/>
            <a:ext cx="271791" cy="112272"/>
          </a:xfrm>
          <a:prstGeom prst="curvedConnector2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xmlns="" id="{B7261B43-0632-6047-BF9D-0E194F124C83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2427075" y="5854863"/>
            <a:ext cx="315561" cy="99174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CD035097-36EF-F44B-9A79-8CBBF9E60F79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2269222" y="5006535"/>
            <a:ext cx="132178" cy="3360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430" y="1384826"/>
            <a:ext cx="7239370" cy="497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51"/>
          <p:cNvSpPr txBox="1"/>
          <p:nvPr/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Choosing Learning Rate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56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Gradient Descent algorithm : Effect of Feature Scaling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-1" b="-2778"/>
          <a:stretch/>
        </p:blipFill>
        <p:spPr>
          <a:xfrm>
            <a:off x="457200" y="1600200"/>
            <a:ext cx="778008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Gradient Descent algorithm : Effect of Learning Rate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" y="1600200"/>
            <a:ext cx="822959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5662" y="1340107"/>
            <a:ext cx="83528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gradient descent refers to calculating the derivative from all training data before calculating an update.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Minibatch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refers to calculating derivative of mini groups of training data before calculating an update.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Stochastic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gradient descent refers to calculating the derivative from each training data instance and calculating the update immediately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376" y="228600"/>
            <a:ext cx="6991350" cy="7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Gradient Descent</a:t>
            </a:r>
            <a:r>
              <a:rPr kumimoji="0" lang="en-US" sz="2400" b="1" i="0" u="none" strike="noStrike" kern="1200" cap="none" spc="-15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: Variants</a:t>
            </a:r>
            <a:endParaRPr kumimoji="0" lang="en-IN" sz="2400" b="1" i="0" u="none" strike="noStrike" kern="1200" cap="none" spc="-15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xmlns="" id="{1B13C671-2460-4CE1-9FA9-0B1B3090E55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561980"/>
            <a:ext cx="5867400" cy="2708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73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5662" y="1340107"/>
            <a:ext cx="835286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gradient descent refers to calculating the derivative from all training data before calculating an update.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Minibatch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refers to calculating derivative of mini groups of training data before calculating an update.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Stochastic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gradient descent refers to calculating the derivative from each training data instance and calculating the update immediately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376" y="228600"/>
            <a:ext cx="6991350" cy="7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1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Gradient Descent</a:t>
            </a:r>
            <a:r>
              <a:rPr kumimoji="0" lang="en-US" sz="2400" b="1" i="0" u="none" strike="noStrike" kern="1200" cap="none" spc="-15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: Variants</a:t>
            </a:r>
            <a:endParaRPr kumimoji="0" lang="en-IN" sz="2400" b="1" i="0" u="none" strike="noStrike" kern="1200" cap="none" spc="-15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8542"/>
            <a:ext cx="3505504" cy="2505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33" y="3781879"/>
            <a:ext cx="4054394" cy="26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2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8839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/>
              <a:t>Steps : </a:t>
            </a:r>
            <a:endParaRPr lang="en-US" sz="1800" b="1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i="1" dirty="0" smtClean="0"/>
              <a:t>(Assuming : ‘n’ no</a:t>
            </a:r>
            <a:r>
              <a:rPr lang="en-US" sz="1800" i="1" dirty="0" smtClean="0"/>
              <a:t>. of instances </a:t>
            </a:r>
            <a:r>
              <a:rPr lang="en-US" sz="1800" i="1" dirty="0" smtClean="0"/>
              <a:t>and two predictors {x1, x2} and linear regression)</a:t>
            </a:r>
            <a:endParaRPr i="1" dirty="0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="1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 dirty="0"/>
              <a:t>Identification of the equations </a:t>
            </a:r>
            <a:r>
              <a:rPr lang="en-US" sz="1600" dirty="0"/>
              <a:t>y = w0+w1X1+W2X2</a:t>
            </a:r>
            <a:endParaRPr sz="18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 dirty="0"/>
              <a:t>Cost function  &amp; derivative 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dirty="0"/>
              <a:t>W0` = w0 – </a:t>
            </a:r>
            <a:r>
              <a:rPr lang="en-US" dirty="0" smtClean="0"/>
              <a:t>1/n </a:t>
            </a:r>
            <a:r>
              <a:rPr lang="en-US" dirty="0"/>
              <a:t>* learning rate * (sum (w0+w1X1+W2X2 - y)) 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dirty="0"/>
              <a:t>W1` = w1 – </a:t>
            </a:r>
            <a:r>
              <a:rPr lang="en-US" dirty="0" smtClean="0"/>
              <a:t>1/n </a:t>
            </a:r>
            <a:r>
              <a:rPr lang="en-US" dirty="0"/>
              <a:t>* learning rate * (sum (w0+w1X1+W2X2 - y) * x1) 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dirty="0"/>
              <a:t>W2` = w2 – </a:t>
            </a:r>
            <a:r>
              <a:rPr lang="en-US" dirty="0" smtClean="0"/>
              <a:t>1/n </a:t>
            </a:r>
            <a:r>
              <a:rPr lang="en-US" dirty="0"/>
              <a:t>* learning rate * (sum (w0+w1X1+W2X2 - y)*x2)</a:t>
            </a:r>
            <a:endParaRPr sz="1000" dirty="0"/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 dirty="0"/>
              <a:t>Apply the equations </a:t>
            </a:r>
            <a:endParaRPr sz="1800" dirty="0"/>
          </a:p>
        </p:txBody>
      </p:sp>
      <p:sp>
        <p:nvSpPr>
          <p:cNvPr id="1313" name="Google Shape;1313;p5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Fit a linear Regression Line </a:t>
            </a:r>
            <a:r>
              <a:rPr lang="en-US" sz="2400" dirty="0" smtClean="0"/>
              <a:t>: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Gradient Descent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0900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3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Fit a linear regression. Show only the first iteration of Gradient descent algorithm using learning rate of </a:t>
            </a:r>
            <a:r>
              <a:rPr lang="en-US" sz="1600" b="1" dirty="0"/>
              <a:t>0.02</a:t>
            </a:r>
            <a:r>
              <a:rPr lang="en-US" sz="1600" dirty="0"/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1600" b="1" dirty="0"/>
              <a:t> 5 </a:t>
            </a:r>
            <a:r>
              <a:rPr lang="en-US" sz="1600" dirty="0"/>
              <a:t>and the slope of independent variables as </a:t>
            </a:r>
            <a:r>
              <a:rPr lang="en-US" sz="1600" b="1" dirty="0"/>
              <a:t>-0.03 (negative)</a:t>
            </a:r>
            <a:r>
              <a:rPr lang="en-US" sz="1600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lang="en-US" sz="1600" b="1" dirty="0" smtClean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lang="en-US" sz="1600" b="1" dirty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lang="en-US" sz="1600" b="1" dirty="0" smtClean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lang="en-US" sz="1600" b="1" dirty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lang="en-US" sz="1600" b="1" dirty="0" smtClean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sz="1600" b="1" dirty="0"/>
              <a:t>Steps :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 dirty="0"/>
              <a:t>Identification of the equations </a:t>
            </a:r>
            <a:r>
              <a:rPr lang="en-US" sz="1400" dirty="0"/>
              <a:t>y = w0+w1X1+W2X2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 dirty="0"/>
              <a:t>Cost function  &amp; derivative 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 dirty="0"/>
              <a:t>W0` = w0 – 1/3 * learning rate * (sum (w0+w1X1+W2X2 - y)) 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 dirty="0"/>
              <a:t>W1` = w1 – 1/3 * learning rate * (sum (w0+w1X1+W2X2 - y) * x1) 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 dirty="0"/>
              <a:t>W2` = w2 – 1/3 * learning rate * (sum (w0+w1X1+W2X2 - y)*x2)</a:t>
            </a:r>
            <a:endParaRPr sz="900" dirty="0"/>
          </a:p>
          <a:p>
            <a:pPr marL="34290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-US" sz="1600" dirty="0"/>
              <a:t>Apply the equations </a:t>
            </a:r>
            <a:endParaRPr sz="1600" dirty="0"/>
          </a:p>
        </p:txBody>
      </p:sp>
      <p:sp>
        <p:nvSpPr>
          <p:cNvPr id="1320" name="Google Shape;1320;p5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Fit a linear Regression Line : </a:t>
            </a:r>
            <a:br>
              <a:rPr lang="en-US" sz="2400"/>
            </a:br>
            <a:r>
              <a:rPr lang="en-US" sz="2400"/>
              <a:t>Gradient Descent </a:t>
            </a:r>
            <a:endParaRPr sz="2400"/>
          </a:p>
        </p:txBody>
      </p:sp>
      <p:pic>
        <p:nvPicPr>
          <p:cNvPr id="1321" name="Google Shape;132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0988" y="2819400"/>
            <a:ext cx="5867612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9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2701" y="547875"/>
            <a:ext cx="6338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Learning Process : Interpretation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00666" y="1524000"/>
            <a:ext cx="4443334" cy="1985727"/>
            <a:chOff x="1460519" y="1177137"/>
            <a:chExt cx="6945215" cy="3137530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/>
            </p:nvPr>
          </p:nvGraphicFramePr>
          <p:xfrm>
            <a:off x="3086974" y="1177137"/>
            <a:ext cx="531876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1460519" y="2005622"/>
              <a:ext cx="1575412" cy="1167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rPr>
                <a:t>Price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rPr>
                <a:t>(in 1000s of dollars)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72974" y="3828367"/>
              <a:ext cx="1662614" cy="486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rPr>
                <a:t>Size (feet</a:t>
              </a:r>
              <a:r>
                <a:rPr kumimoji="0" lang="en-US" sz="1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rPr>
                <a:t>2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rPr>
                <a:t>)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 flipV="1">
              <a:off x="4572000" y="1447800"/>
              <a:ext cx="3505200" cy="1524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190614" y="3657600"/>
          <a:ext cx="2743200" cy="1965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29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9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Size in</a:t>
                      </a:r>
                      <a:r>
                        <a:rPr lang="en-US" sz="1800" b="1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800" b="1" u="none" strike="noStrike" dirty="0" smtClean="0">
                          <a:effectLst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1800" b="1" u="none" strike="noStrike" dirty="0" smtClean="0">
                          <a:effectLst/>
                        </a:rPr>
                        <a:t> (</a:t>
                      </a:r>
                      <a:r>
                        <a:rPr lang="en-US" sz="1800" b="0" u="none" strike="noStrike" dirty="0" smtClean="0">
                          <a:effectLst/>
                        </a:rPr>
                        <a:t>x</a:t>
                      </a:r>
                      <a:r>
                        <a:rPr lang="en-US" sz="1800" b="1" u="none" strike="noStrike" dirty="0" smtClean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</a:rPr>
                        <a:t>Price ($) in 1000's (</a:t>
                      </a:r>
                      <a:r>
                        <a:rPr lang="en-US" sz="1800" b="0" u="none" strike="noStrike" dirty="0" smtClean="0">
                          <a:effectLst/>
                        </a:rPr>
                        <a:t>y</a:t>
                      </a:r>
                      <a:r>
                        <a:rPr lang="en-US" sz="1800" b="1" u="none" strike="noStrike" dirty="0" smtClean="0">
                          <a:effectLst/>
                        </a:rPr>
                        <a:t>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1342485" y="1524000"/>
            <a:ext cx="2470795" cy="245791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Set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37685" y="2743200"/>
            <a:ext cx="3065399" cy="2365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 Algorithm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228041" y="3962400"/>
            <a:ext cx="743254" cy="236500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4322" y="3962400"/>
            <a:ext cx="111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Size of house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7987" y="4101789"/>
            <a:ext cx="1412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Estimated price</a:t>
            </a:r>
          </a:p>
        </p:txBody>
      </p:sp>
      <p:cxnSp>
        <p:nvCxnSpPr>
          <p:cNvPr id="20" name="Straight Arrow Connector 19"/>
          <p:cNvCxnSpPr>
            <a:stCxn id="15" idx="2"/>
            <a:endCxn id="16" idx="0"/>
          </p:cNvCxnSpPr>
          <p:nvPr/>
        </p:nvCxnSpPr>
        <p:spPr>
          <a:xfrm flipH="1">
            <a:off x="2570385" y="1769791"/>
            <a:ext cx="7498" cy="973409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2"/>
            <a:endCxn id="17" idx="0"/>
          </p:cNvCxnSpPr>
          <p:nvPr/>
        </p:nvCxnSpPr>
        <p:spPr>
          <a:xfrm>
            <a:off x="2570385" y="2979700"/>
            <a:ext cx="29283" cy="98270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7" idx="1"/>
          </p:cNvCxnSpPr>
          <p:nvPr/>
        </p:nvCxnSpPr>
        <p:spPr>
          <a:xfrm flipV="1">
            <a:off x="1437197" y="4080650"/>
            <a:ext cx="790844" cy="17502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3"/>
          </p:cNvCxnSpPr>
          <p:nvPr/>
        </p:nvCxnSpPr>
        <p:spPr>
          <a:xfrm>
            <a:off x="2971295" y="4080650"/>
            <a:ext cx="751902" cy="175028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5391" y="5706195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How to choose     ‘s ?</a:t>
            </a: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28" y="4848395"/>
            <a:ext cx="2020552" cy="2811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72" y="5195541"/>
            <a:ext cx="239512" cy="3060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05391" y="477370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Hypothesis: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55131" y="5161780"/>
            <a:ext cx="2211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‘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     :   Parameters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h(.)  :   Model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553" y="5779047"/>
            <a:ext cx="232028" cy="296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7885" y="3266728"/>
            <a:ext cx="1320518" cy="73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9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4"/>
          <p:cNvSpPr txBox="1">
            <a:spLocks noGrp="1"/>
          </p:cNvSpPr>
          <p:nvPr>
            <p:ph type="body" idx="1"/>
          </p:nvPr>
        </p:nvSpPr>
        <p:spPr>
          <a:xfrm>
            <a:off x="290512" y="1450974"/>
            <a:ext cx="8229600" cy="540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600" dirty="0"/>
              <a:t>Fit a linear regression. Show only the first iteration of Gradient descent algorithm using learning rate of </a:t>
            </a:r>
            <a:r>
              <a:rPr lang="en-US" sz="1600" b="1" dirty="0"/>
              <a:t>0.02</a:t>
            </a:r>
            <a:r>
              <a:rPr lang="en-US" sz="1600" dirty="0"/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1600" b="1" dirty="0"/>
              <a:t> 5 </a:t>
            </a:r>
            <a:r>
              <a:rPr lang="en-US" sz="1600" dirty="0"/>
              <a:t>and the slope of independent variables as </a:t>
            </a:r>
            <a:r>
              <a:rPr lang="en-US" sz="1600" b="1" dirty="0"/>
              <a:t>-0.03 (negative)</a:t>
            </a:r>
            <a:r>
              <a:rPr lang="en-US" sz="1600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lang="en-US" sz="1600" b="1" dirty="0" smtClean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r>
              <a:rPr lang="en-US" sz="1600" b="1" dirty="0"/>
              <a:t>Steps :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/>
              <a:t>Identification of the equations:  </a:t>
            </a:r>
            <a:r>
              <a:rPr lang="en-US" sz="1400" dirty="0"/>
              <a:t>RR-CHD = 5 – 0.03 * BMI – 0.03 * </a:t>
            </a:r>
            <a:r>
              <a:rPr lang="en-US" sz="1400" dirty="0" err="1"/>
              <a:t>DiastolicPressure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/>
              <a:t>Cost function  &amp; derivative </a:t>
            </a:r>
            <a:endParaRPr dirty="0"/>
          </a:p>
          <a:p>
            <a:pPr marL="742950" lvl="1" indent="-285781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 dirty="0"/>
              <a:t>W0` = w0 – 1/3 * 0.02 * (sum (5-0.03BMI-0.03DiastolicPresure - RRCHD))</a:t>
            </a:r>
            <a:endParaRPr dirty="0"/>
          </a:p>
          <a:p>
            <a:pPr marL="914400" lvl="2" indent="0" algn="l" rtl="0"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dirty="0"/>
              <a:t>= 5 – 1/3 * 0.02 * (sum (5-0.03BMI-0.03DiastolicPresure - RRCHD))</a:t>
            </a:r>
            <a:endParaRPr sz="1500" dirty="0"/>
          </a:p>
          <a:p>
            <a:pPr marL="742950" lvl="1" indent="-285781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 dirty="0"/>
              <a:t>W1` = w1 – 1/3 * 0.02 * (sum (5-0.03BMI-0.03DiastolicPresure - RRCHD) * BMI)</a:t>
            </a:r>
            <a:endParaRPr dirty="0"/>
          </a:p>
          <a:p>
            <a:pPr marL="914400" lvl="2" indent="0" algn="l" rtl="0"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dirty="0"/>
              <a:t>= -0.03 – 1/3 * 0.02 * (sum (5-0.03BMI-0.03DiastolicPresure - RRCHD) * BMI)</a:t>
            </a:r>
            <a:endParaRPr sz="1500" dirty="0"/>
          </a:p>
          <a:p>
            <a:pPr marL="742950" lvl="1" indent="-285781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sz="1500" dirty="0"/>
              <a:t>W2` = w2 – 1/3 * 0.02 * (sum (5-0.03BMI-0.03DiastolicPresure - RRCHD) * </a:t>
            </a:r>
            <a:r>
              <a:rPr lang="en-US" sz="1500" dirty="0" err="1"/>
              <a:t>DiastolicPresure</a:t>
            </a:r>
            <a:r>
              <a:rPr lang="en-US" sz="1500" dirty="0"/>
              <a:t>)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dirty="0"/>
              <a:t>	= -0.03 – 1/3 * 0.02 * (sum (5-0.03BMI-0.03DiastolicPresure - RRCHD) * </a:t>
            </a:r>
            <a:r>
              <a:rPr lang="en-US" sz="1500" dirty="0" err="1"/>
              <a:t>DiastolicPresure</a:t>
            </a:r>
            <a:r>
              <a:rPr lang="en-US" sz="1500" dirty="0"/>
              <a:t>)</a:t>
            </a:r>
            <a:endParaRPr sz="1500" dirty="0"/>
          </a:p>
          <a:p>
            <a:pPr marL="742950" lvl="1" indent="-232918" algn="l" rtl="0">
              <a:lnSpc>
                <a:spcPct val="10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900" dirty="0"/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/>
              <a:t>Apply the equations : Answer at the end of first iteration: </a:t>
            </a:r>
            <a:endParaRPr dirty="0"/>
          </a:p>
          <a:p>
            <a:pPr marL="457200" lvl="1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500" dirty="0"/>
              <a:t>W0 = 5.0016 , W1 = 0.0476, w2= 0.179</a:t>
            </a:r>
            <a:endParaRPr sz="1500" dirty="0"/>
          </a:p>
        </p:txBody>
      </p:sp>
      <p:sp>
        <p:nvSpPr>
          <p:cNvPr id="1328" name="Google Shape;1328;p5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Fit a linear Regression Line : </a:t>
            </a:r>
            <a:br>
              <a:rPr lang="en-US" sz="2400"/>
            </a:br>
            <a:r>
              <a:rPr lang="en-US" sz="2400"/>
              <a:t>Gradient Descent </a:t>
            </a:r>
            <a:endParaRPr sz="2400"/>
          </a:p>
        </p:txBody>
      </p:sp>
      <p:pic>
        <p:nvPicPr>
          <p:cNvPr id="1329" name="Google Shape;132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2362200"/>
            <a:ext cx="5867400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1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Closed Form Solution Vs. Gradient Descent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29550" y="5657850"/>
            <a:ext cx="1143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4" y="2017653"/>
            <a:ext cx="7602371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 smtClean="0">
                <a:solidFill>
                  <a:srgbClr val="C00000"/>
                </a:solidFill>
                <a:ea typeface="Cambria" panose="02040503050406030204" pitchFamily="18" charset="0"/>
              </a:rPr>
              <a:t>Linear Basis Models</a:t>
            </a:r>
            <a:endParaRPr sz="3200" b="1" dirty="0">
              <a:solidFill>
                <a:srgbClr val="C00000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16263" y="4027378"/>
            <a:ext cx="7627478" cy="2525822"/>
            <a:chOff x="376120" y="2065990"/>
            <a:chExt cx="3849051" cy="1274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8687" y="2065990"/>
              <a:ext cx="1726484" cy="12746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120" y="2084361"/>
              <a:ext cx="1654288" cy="122136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0" y="1338638"/>
            <a:ext cx="3348987" cy="24723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533" y="1391695"/>
            <a:ext cx="3278222" cy="242032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0152" y="6642068"/>
            <a:ext cx="683283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03" marR="0" lvl="0" indent="0" algn="l" defTabSz="914400" rtl="0" eaLnBrk="1" fontAlgn="base" latinLnBrk="0" hangingPunct="1">
              <a:lnSpc>
                <a:spcPts val="133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189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17</a:t>
            </a:r>
            <a:r>
              <a:rPr kumimoji="0" sz="1189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89" b="0" i="0" u="none" strike="noStrike" kern="1200" cap="none" spc="16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189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89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22</a:t>
            </a:r>
            <a:endParaRPr kumimoji="0" sz="118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Polynomial Regression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3883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4817806" cy="373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56" y="5558795"/>
            <a:ext cx="4400550" cy="514350"/>
          </a:xfrm>
          <a:prstGeom prst="rect">
            <a:avLst/>
          </a:prstGeom>
        </p:spPr>
      </p:pic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447" y="1295400"/>
            <a:ext cx="3206774" cy="2292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442" y="4276641"/>
            <a:ext cx="3246821" cy="19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05" y="919739"/>
            <a:ext cx="3206774" cy="22922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4110" y="1573619"/>
            <a:ext cx="529088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5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Example:</a:t>
            </a:r>
            <a:r>
              <a:rPr kumimoji="0" lang="en-US" sz="1800" b="0" i="0" u="none" strike="noStrike" kern="1200" cap="none" spc="27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99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an</a:t>
            </a:r>
            <a:r>
              <a:rPr kumimoji="0" lang="en-US" sz="1800" b="0" i="0" u="none" strike="noStrike" kern="1200" cap="none" spc="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M-</a:t>
            </a:r>
            <a:r>
              <a:rPr kumimoji="0" lang="en-US" sz="1800" b="0" i="0" u="none" strike="noStrike" kern="1200" cap="none" spc="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</a:t>
            </a: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order</a:t>
            </a:r>
            <a:r>
              <a:rPr kumimoji="0" lang="en-US" sz="1800" b="0" i="0" u="none" strike="noStrike" kern="1200" cap="none" spc="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polynomial</a:t>
            </a:r>
            <a:r>
              <a:rPr kumimoji="0" lang="en-US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function</a:t>
            </a: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</a:t>
            </a: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one</a:t>
            </a: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dimensional</a:t>
            </a:r>
            <a:r>
              <a:rPr kumimoji="0" lang="en-US" sz="1800" b="0" i="0" u="none" strike="noStrike" kern="1200" cap="none" spc="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feature</a:t>
            </a:r>
            <a:r>
              <a:rPr kumimoji="0" lang="en-US" sz="1800" b="0" i="0" u="none" strike="noStrike" kern="1200" cap="none" spc="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8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kumimoji="0" lang="en-US" sz="1800" b="0" i="0" u="none" strike="noStrike" kern="1200" cap="none" spc="-37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1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5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59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5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59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19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19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where</a:t>
            </a: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89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kumimoji="0" lang="en-US" sz="1800" b="0" i="0" u="none" strike="noStrike" kern="1200" cap="none" spc="133" normalizeH="0" baseline="27777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j</a:t>
            </a:r>
            <a:r>
              <a:rPr kumimoji="0" lang="en-US" sz="1800" b="0" i="0" u="none" strike="noStrike" kern="1200" cap="none" spc="711" normalizeH="0" baseline="2777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= </a:t>
            </a:r>
            <a:r>
              <a:rPr kumimoji="0" lang="en-US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j-</a:t>
            </a:r>
            <a:r>
              <a:rPr kumimoji="0" lang="en-US" sz="1800" b="0" i="0" u="none" strike="noStrike" kern="1200" cap="none" spc="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power</a:t>
            </a: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</a:t>
            </a: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8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9" y="2369851"/>
            <a:ext cx="2805871" cy="842183"/>
          </a:xfrm>
          <a:prstGeom prst="rect">
            <a:avLst/>
          </a:prstGeom>
        </p:spPr>
      </p:pic>
      <p:pic>
        <p:nvPicPr>
          <p:cNvPr id="13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6929" y="3927899"/>
            <a:ext cx="4944045" cy="692750"/>
          </a:xfrm>
          <a:prstGeom prst="rect">
            <a:avLst/>
          </a:prstGeom>
        </p:spPr>
      </p:pic>
      <p:sp>
        <p:nvSpPr>
          <p:cNvPr id="14" name="object 3"/>
          <p:cNvSpPr txBox="1"/>
          <p:nvPr/>
        </p:nvSpPr>
        <p:spPr>
          <a:xfrm>
            <a:off x="424110" y="4720623"/>
            <a:ext cx="6606541" cy="19596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 marR="4318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kumimoji="0" sz="1800" b="0" i="1" u="none" strike="noStrike" kern="1200" cap="none" spc="67" normalizeH="0" baseline="-15873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j</a:t>
            </a:r>
            <a:r>
              <a:rPr kumimoji="0" sz="1800" b="0" i="0" u="none" strike="noStrike" kern="1200" cap="none" spc="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(x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are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known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as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basis functions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.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Typically,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IN" sz="1800" b="0" i="1" u="none" strike="noStrike" kern="1200" cap="none" spc="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kumimoji="0" sz="1800" b="0" i="0" u="none" strike="noStrike" kern="1200" cap="none" spc="-82" normalizeH="0" baseline="-15873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sz="1800" b="0" i="0" u="none" strike="noStrike" kern="1200" cap="none" spc="-5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(x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r>
              <a:rPr kumimoji="0" sz="1800" b="0" i="0" u="none" strike="noStrike" kern="1200" cap="none" spc="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3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sz="1800" b="0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1,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so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that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</a:t>
            </a:r>
            <a:r>
              <a:rPr kumimoji="0" sz="1800" b="0" i="0" u="none" strike="noStrike" kern="1200" cap="none" spc="-104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sz="1800" b="0" i="0" u="none" strike="noStrike" kern="1200" cap="none" spc="30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acts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as a </a:t>
            </a:r>
            <a:r>
              <a:rPr kumimoji="0" sz="18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bias.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50800" marR="4318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simplest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case,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use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basis </a:t>
            </a:r>
            <a:r>
              <a:rPr kumimoji="0" sz="1800" b="0" i="0" u="none" strike="noStrike" kern="1200" cap="none" spc="-7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functions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IN" sz="1800" b="0" i="1" u="none" strike="noStrike" kern="1200" cap="none" spc="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kumimoji="0" sz="1800" b="0" i="1" u="none" strike="noStrike" kern="1200" cap="none" spc="0" normalizeH="0" baseline="-15873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</a:t>
            </a:r>
            <a:r>
              <a:rPr kumimoji="0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r>
              <a:rPr kumimoji="0" sz="1800" b="0" i="0" u="none" strike="noStrike" kern="1200" cap="none" spc="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3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sz="1800" b="0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1" u="none" strike="noStrike" kern="1200" cap="none" spc="12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kumimoji="0" sz="1800" b="0" i="1" u="none" strike="noStrike" kern="1200" cap="none" spc="187" normalizeH="0" baseline="-15873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</a:t>
            </a:r>
            <a:r>
              <a:rPr kumimoji="0" sz="1800" b="0" i="0" u="none" strike="noStrike" kern="1200" cap="none" spc="12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.</a:t>
            </a:r>
            <a:endParaRPr kumimoji="0" lang="en-US" sz="1800" b="0" i="0" u="none" strike="noStrike" kern="1200" cap="none" spc="125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50800" marR="959485" lvl="0" indent="0" algn="l" defTabSz="914400" rtl="0" eaLnBrk="1" fontAlgn="base" latinLnBrk="0" hangingPunct="1">
              <a:lnSpc>
                <a:spcPts val="374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are called linear models because this function is linear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.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5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4706" y="3361341"/>
            <a:ext cx="3416415" cy="8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r>
              <a:rPr lang="en-IN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- Examples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23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1523925"/>
            <a:ext cx="3121152" cy="2974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04" y="1523925"/>
            <a:ext cx="3993226" cy="3682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512" y="2322782"/>
            <a:ext cx="228010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r>
              <a:rPr lang="en-IN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- Examples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9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1752485"/>
            <a:ext cx="2994334" cy="2828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0"/>
            <a:ext cx="4029805" cy="30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r>
              <a:rPr lang="en-IN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- Examples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1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8016" y="1447800"/>
            <a:ext cx="3136392" cy="29748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00200"/>
            <a:ext cx="3511600" cy="23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 smtClean="0">
                <a:solidFill>
                  <a:srgbClr val="C00000"/>
                </a:solidFill>
                <a:ea typeface="Cambria" panose="02040503050406030204" pitchFamily="18" charset="0"/>
              </a:rPr>
              <a:t>Notion of Bias - Variance</a:t>
            </a:r>
            <a:endParaRPr sz="3200" b="1" dirty="0">
              <a:solidFill>
                <a:srgbClr val="C00000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0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089" y="4169823"/>
            <a:ext cx="4431250" cy="2242645"/>
          </a:xfrm>
          <a:prstGeom prst="rect">
            <a:avLst/>
          </a:prstGeom>
        </p:spPr>
      </p:pic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endParaRPr lang="en-CA" altLang="en-US" sz="1800" dirty="0" smtClean="0"/>
          </a:p>
          <a:p>
            <a:pPr fontAlgn="base">
              <a:spcAft>
                <a:spcPct val="0"/>
              </a:spcAft>
            </a:pPr>
            <a:r>
              <a:rPr lang="en-CA" altLang="en-US" sz="1800" dirty="0" smtClean="0"/>
              <a:t>(Education)  	</a:t>
            </a:r>
            <a:r>
              <a:rPr lang="en-CA" altLang="en-US" sz="1800" i="1" dirty="0" smtClean="0"/>
              <a:t>x </a:t>
            </a:r>
            <a:r>
              <a:rPr lang="en-CA" altLang="en-US" sz="1800" dirty="0" smtClean="0"/>
              <a:t>                                             </a:t>
            </a:r>
            <a:r>
              <a:rPr lang="en-CA" altLang="en-US" sz="1800" i="1" dirty="0" smtClean="0"/>
              <a:t>y  </a:t>
            </a:r>
            <a:r>
              <a:rPr lang="en-CA" altLang="en-US" sz="1800" dirty="0" smtClean="0"/>
              <a:t> (Income)</a:t>
            </a:r>
          </a:p>
          <a:p>
            <a:pPr fontAlgn="base">
              <a:spcAft>
                <a:spcPct val="0"/>
              </a:spcAft>
            </a:pPr>
            <a:endParaRPr lang="en-CA" altLang="en-US" sz="1800" dirty="0"/>
          </a:p>
          <a:p>
            <a:pPr fontAlgn="base">
              <a:spcAft>
                <a:spcPct val="0"/>
              </a:spcAft>
            </a:pPr>
            <a:endParaRPr lang="en-CA" altLang="en-US" sz="1800" dirty="0" smtClean="0"/>
          </a:p>
          <a:p>
            <a:pPr fontAlgn="base">
              <a:spcAft>
                <a:spcPct val="0"/>
              </a:spcAft>
            </a:pPr>
            <a:endParaRPr lang="en-CA" altLang="en-US" sz="1800" dirty="0" smtClean="0"/>
          </a:p>
          <a:p>
            <a:pPr fontAlgn="base">
              <a:spcAft>
                <a:spcPct val="0"/>
              </a:spcAft>
            </a:pPr>
            <a:r>
              <a:rPr lang="en-CA" altLang="en-US" sz="1800" dirty="0" smtClean="0"/>
              <a:t>(Education)	</a:t>
            </a:r>
            <a:r>
              <a:rPr lang="en-CA" altLang="en-US" sz="1800" i="1" dirty="0" smtClean="0"/>
              <a:t>x</a:t>
            </a:r>
            <a:r>
              <a:rPr lang="en-CA" altLang="en-US" sz="1800" baseline="-25000" dirty="0" smtClean="0"/>
              <a:t>1</a:t>
            </a:r>
          </a:p>
          <a:p>
            <a:pPr fontAlgn="base">
              <a:spcAft>
                <a:spcPct val="0"/>
              </a:spcAft>
            </a:pPr>
            <a:endParaRPr lang="en-CA" altLang="en-US" sz="1800" baseline="-25000" dirty="0" smtClean="0"/>
          </a:p>
          <a:p>
            <a:pPr fontAlgn="base">
              <a:spcAft>
                <a:spcPct val="0"/>
              </a:spcAft>
            </a:pPr>
            <a:r>
              <a:rPr lang="en-CA" altLang="en-US" sz="1800" dirty="0" smtClean="0"/>
              <a:t>(Soft Skills)	</a:t>
            </a:r>
            <a:r>
              <a:rPr lang="en-CA" altLang="en-US" sz="1800" i="1" dirty="0" smtClean="0"/>
              <a:t>x</a:t>
            </a:r>
            <a:r>
              <a:rPr lang="en-CA" altLang="en-US" sz="1800" baseline="-25000" dirty="0" smtClean="0"/>
              <a:t>2						</a:t>
            </a:r>
          </a:p>
          <a:p>
            <a:pPr fontAlgn="base">
              <a:spcAft>
                <a:spcPct val="0"/>
              </a:spcAft>
            </a:pPr>
            <a:endParaRPr lang="en-CA" altLang="en-US" sz="1800" baseline="-25000" dirty="0" smtClean="0"/>
          </a:p>
          <a:p>
            <a:pPr fontAlgn="base">
              <a:spcAft>
                <a:spcPct val="0"/>
              </a:spcAft>
            </a:pPr>
            <a:r>
              <a:rPr lang="en-CA" altLang="en-US" sz="1800" dirty="0" smtClean="0"/>
              <a:t>(Experience)	</a:t>
            </a:r>
            <a:r>
              <a:rPr lang="en-CA" altLang="en-US" sz="1800" i="1" dirty="0" smtClean="0"/>
              <a:t>x</a:t>
            </a:r>
            <a:r>
              <a:rPr lang="en-CA" altLang="en-US" sz="1800" baseline="-25000" dirty="0" smtClean="0"/>
              <a:t>3</a:t>
            </a:r>
          </a:p>
          <a:p>
            <a:pPr fontAlgn="base">
              <a:spcAft>
                <a:spcPct val="0"/>
              </a:spcAft>
            </a:pPr>
            <a:r>
              <a:rPr lang="en-CA" altLang="en-US" sz="1800" baseline="-25000" dirty="0" smtClean="0"/>
              <a:t>					</a:t>
            </a:r>
            <a:endParaRPr lang="en-CA" altLang="en-US" sz="1800" dirty="0" smtClean="0"/>
          </a:p>
          <a:p>
            <a:pPr fontAlgn="base">
              <a:spcAft>
                <a:spcPct val="0"/>
              </a:spcAft>
            </a:pPr>
            <a:r>
              <a:rPr lang="en-CA" altLang="en-US" sz="1800" dirty="0" smtClean="0"/>
              <a:t>(Age)		</a:t>
            </a:r>
            <a:r>
              <a:rPr lang="en-CA" altLang="en-US" sz="1800" i="1" dirty="0" smtClean="0"/>
              <a:t>x</a:t>
            </a:r>
            <a:r>
              <a:rPr lang="en-CA" altLang="en-US" sz="1800" baseline="-25000" dirty="0" smtClean="0"/>
              <a:t>4</a:t>
            </a:r>
          </a:p>
          <a:p>
            <a:pPr fontAlgn="base">
              <a:spcAft>
                <a:spcPct val="0"/>
              </a:spcAft>
            </a:pPr>
            <a:r>
              <a:rPr lang="en-CA" altLang="en-US" sz="1800" dirty="0" smtClean="0"/>
              <a:t>                                                               </a:t>
            </a:r>
          </a:p>
          <a:p>
            <a:pPr fontAlgn="base">
              <a:spcAft>
                <a:spcPct val="0"/>
              </a:spcAft>
            </a:pPr>
            <a:endParaRPr lang="en-CA" altLang="en-US" sz="1800" baseline="-25000" dirty="0" smtClean="0"/>
          </a:p>
          <a:p>
            <a:pPr fontAlgn="base">
              <a:spcAft>
                <a:spcPct val="0"/>
              </a:spcAft>
            </a:pPr>
            <a:endParaRPr lang="en-CA" altLang="en-US" sz="1800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743200" y="2047875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714625" y="3357563"/>
            <a:ext cx="3286125" cy="500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714625" y="3929063"/>
            <a:ext cx="3286125" cy="142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111" name="TextBox 9"/>
          <p:cNvSpPr txBox="1">
            <a:spLocks noChangeArrowheads="1"/>
          </p:cNvSpPr>
          <p:nvPr/>
        </p:nvSpPr>
        <p:spPr bwMode="auto">
          <a:xfrm>
            <a:off x="6143625" y="3786188"/>
            <a:ext cx="2286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y</a:t>
            </a:r>
            <a:r>
              <a:rPr kumimoji="0" lang="en-CA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   (Income)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714625" y="4214813"/>
            <a:ext cx="3286125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714625" y="4429125"/>
            <a:ext cx="3286125" cy="642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114" name="TextBox 22"/>
          <p:cNvSpPr txBox="1">
            <a:spLocks noChangeArrowheads="1"/>
          </p:cNvSpPr>
          <p:nvPr/>
        </p:nvSpPr>
        <p:spPr bwMode="auto">
          <a:xfrm>
            <a:off x="2286000" y="1285875"/>
            <a:ext cx="4857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en-US" sz="18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simple </a:t>
            </a:r>
            <a:r>
              <a:rPr kumimoji="0" lang="en-CA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regression model</a:t>
            </a:r>
          </a:p>
        </p:txBody>
      </p:sp>
      <p:sp>
        <p:nvSpPr>
          <p:cNvPr id="47115" name="TextBox 23"/>
          <p:cNvSpPr txBox="1">
            <a:spLocks noChangeArrowheads="1"/>
          </p:cNvSpPr>
          <p:nvPr/>
        </p:nvSpPr>
        <p:spPr bwMode="auto">
          <a:xfrm>
            <a:off x="2000250" y="2571750"/>
            <a:ext cx="54292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altLang="en-US" sz="18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CA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multiple regression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800" y="473928"/>
            <a:ext cx="3724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Types of Regression Models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6" y="5390385"/>
            <a:ext cx="4703008" cy="10043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2427004"/>
            <a:ext cx="2590800" cy="7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9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51"/>
          <p:cNvSpPr/>
          <p:nvPr/>
        </p:nvSpPr>
        <p:spPr>
          <a:xfrm>
            <a:off x="5903481" y="3086100"/>
            <a:ext cx="1697469" cy="819503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957503 w 2360141"/>
              <a:gd name="connsiteY2" fmla="*/ 367823 h 1272746"/>
              <a:gd name="connsiteX3" fmla="*/ 2360141 w 2360141"/>
              <a:gd name="connsiteY3" fmla="*/ 0 h 1272746"/>
              <a:gd name="connsiteX0" fmla="*/ 0 w 2360141"/>
              <a:gd name="connsiteY0" fmla="*/ 1401996 h 1401996"/>
              <a:gd name="connsiteX1" fmla="*/ 289589 w 2360141"/>
              <a:gd name="connsiteY1" fmla="*/ 1011780 h 1401996"/>
              <a:gd name="connsiteX2" fmla="*/ 435032 w 2360141"/>
              <a:gd name="connsiteY2" fmla="*/ 89415 h 1401996"/>
              <a:gd name="connsiteX3" fmla="*/ 2360141 w 2360141"/>
              <a:gd name="connsiteY3" fmla="*/ 129250 h 1401996"/>
              <a:gd name="connsiteX0" fmla="*/ 0 w 2360141"/>
              <a:gd name="connsiteY0" fmla="*/ 1382171 h 1382171"/>
              <a:gd name="connsiteX1" fmla="*/ 289589 w 2360141"/>
              <a:gd name="connsiteY1" fmla="*/ 991955 h 1382171"/>
              <a:gd name="connsiteX2" fmla="*/ 435032 w 2360141"/>
              <a:gd name="connsiteY2" fmla="*/ 69590 h 1382171"/>
              <a:gd name="connsiteX3" fmla="*/ 2360141 w 2360141"/>
              <a:gd name="connsiteY3" fmla="*/ 109425 h 1382171"/>
              <a:gd name="connsiteX0" fmla="*/ 0 w 2360141"/>
              <a:gd name="connsiteY0" fmla="*/ 1338721 h 1338721"/>
              <a:gd name="connsiteX1" fmla="*/ 289589 w 2360141"/>
              <a:gd name="connsiteY1" fmla="*/ 948505 h 1338721"/>
              <a:gd name="connsiteX2" fmla="*/ 435032 w 2360141"/>
              <a:gd name="connsiteY2" fmla="*/ 26140 h 1338721"/>
              <a:gd name="connsiteX3" fmla="*/ 835385 w 2360141"/>
              <a:gd name="connsiteY3" fmla="*/ 535751 h 1338721"/>
              <a:gd name="connsiteX4" fmla="*/ 2360141 w 2360141"/>
              <a:gd name="connsiteY4" fmla="*/ 65975 h 1338721"/>
              <a:gd name="connsiteX0" fmla="*/ 0 w 2360141"/>
              <a:gd name="connsiteY0" fmla="*/ 1273210 h 1273210"/>
              <a:gd name="connsiteX1" fmla="*/ 289589 w 2360141"/>
              <a:gd name="connsiteY1" fmla="*/ 882994 h 1273210"/>
              <a:gd name="connsiteX2" fmla="*/ 565650 w 2360141"/>
              <a:gd name="connsiteY2" fmla="*/ 144075 h 1273210"/>
              <a:gd name="connsiteX3" fmla="*/ 835385 w 2360141"/>
              <a:gd name="connsiteY3" fmla="*/ 470240 h 1273210"/>
              <a:gd name="connsiteX4" fmla="*/ 2360141 w 2360141"/>
              <a:gd name="connsiteY4" fmla="*/ 464 h 1273210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565650 w 2360141"/>
              <a:gd name="connsiteY2" fmla="*/ 144373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439698 w 2360141"/>
              <a:gd name="connsiteY2" fmla="*/ 231000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2360141 w 2360141"/>
              <a:gd name="connsiteY6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2252848 w 2252848"/>
              <a:gd name="connsiteY7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2252848 w 2252848"/>
              <a:gd name="connsiteY8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1749709 w 2252848"/>
              <a:gd name="connsiteY8" fmla="*/ 82501 h 1313512"/>
              <a:gd name="connsiteX9" fmla="*/ 2252848 w 2252848"/>
              <a:gd name="connsiteY9" fmla="*/ 0 h 1313512"/>
              <a:gd name="connsiteX0" fmla="*/ 0 w 2280838"/>
              <a:gd name="connsiteY0" fmla="*/ 1237155 h 1237155"/>
              <a:gd name="connsiteX1" fmla="*/ 289589 w 2280838"/>
              <a:gd name="connsiteY1" fmla="*/ 846939 h 1237155"/>
              <a:gd name="connsiteX2" fmla="*/ 448197 w 2280838"/>
              <a:gd name="connsiteY2" fmla="*/ 546291 h 1237155"/>
              <a:gd name="connsiteX3" fmla="*/ 439698 w 2280838"/>
              <a:gd name="connsiteY3" fmla="*/ 194647 h 1237155"/>
              <a:gd name="connsiteX4" fmla="*/ 826055 w 2280838"/>
              <a:gd name="connsiteY4" fmla="*/ 235452 h 1237155"/>
              <a:gd name="connsiteX5" fmla="*/ 1171259 w 2280838"/>
              <a:gd name="connsiteY5" fmla="*/ 367941 h 1237155"/>
              <a:gd name="connsiteX6" fmla="*/ 1367185 w 2280838"/>
              <a:gd name="connsiteY6" fmla="*/ 113154 h 1237155"/>
              <a:gd name="connsiteX7" fmla="*/ 1530458 w 2280838"/>
              <a:gd name="connsiteY7" fmla="*/ 240547 h 1237155"/>
              <a:gd name="connsiteX8" fmla="*/ 1749709 w 2280838"/>
              <a:gd name="connsiteY8" fmla="*/ 6144 h 1237155"/>
              <a:gd name="connsiteX9" fmla="*/ 2280838 w 2280838"/>
              <a:gd name="connsiteY9" fmla="*/ 229387 h 1237155"/>
              <a:gd name="connsiteX0" fmla="*/ 0 w 2355477"/>
              <a:gd name="connsiteY0" fmla="*/ 1242193 h 1242193"/>
              <a:gd name="connsiteX1" fmla="*/ 289589 w 2355477"/>
              <a:gd name="connsiteY1" fmla="*/ 851977 h 1242193"/>
              <a:gd name="connsiteX2" fmla="*/ 448197 w 2355477"/>
              <a:gd name="connsiteY2" fmla="*/ 551329 h 1242193"/>
              <a:gd name="connsiteX3" fmla="*/ 439698 w 2355477"/>
              <a:gd name="connsiteY3" fmla="*/ 199685 h 1242193"/>
              <a:gd name="connsiteX4" fmla="*/ 826055 w 2355477"/>
              <a:gd name="connsiteY4" fmla="*/ 240490 h 1242193"/>
              <a:gd name="connsiteX5" fmla="*/ 1171259 w 2355477"/>
              <a:gd name="connsiteY5" fmla="*/ 372979 h 1242193"/>
              <a:gd name="connsiteX6" fmla="*/ 1367185 w 2355477"/>
              <a:gd name="connsiteY6" fmla="*/ 118192 h 1242193"/>
              <a:gd name="connsiteX7" fmla="*/ 1530458 w 2355477"/>
              <a:gd name="connsiteY7" fmla="*/ 245585 h 1242193"/>
              <a:gd name="connsiteX8" fmla="*/ 1749709 w 2355477"/>
              <a:gd name="connsiteY8" fmla="*/ 11182 h 1242193"/>
              <a:gd name="connsiteX9" fmla="*/ 2355477 w 2355477"/>
              <a:gd name="connsiteY9" fmla="*/ 81553 h 12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477" h="1242193">
                <a:moveTo>
                  <a:pt x="0" y="1242193"/>
                </a:moveTo>
                <a:cubicBezTo>
                  <a:pt x="64592" y="1171212"/>
                  <a:pt x="130005" y="1002797"/>
                  <a:pt x="289589" y="851977"/>
                </a:cubicBezTo>
                <a:cubicBezTo>
                  <a:pt x="354959" y="743627"/>
                  <a:pt x="423179" y="660044"/>
                  <a:pt x="448197" y="551329"/>
                </a:cubicBezTo>
                <a:cubicBezTo>
                  <a:pt x="473215" y="442614"/>
                  <a:pt x="367392" y="258286"/>
                  <a:pt x="439698" y="199685"/>
                </a:cubicBezTo>
                <a:cubicBezTo>
                  <a:pt x="512004" y="141084"/>
                  <a:pt x="711903" y="241333"/>
                  <a:pt x="826055" y="240490"/>
                </a:cubicBezTo>
                <a:cubicBezTo>
                  <a:pt x="940207" y="239647"/>
                  <a:pt x="1066298" y="383171"/>
                  <a:pt x="1171259" y="372979"/>
                </a:cubicBezTo>
                <a:cubicBezTo>
                  <a:pt x="1276220" y="362787"/>
                  <a:pt x="1299544" y="160656"/>
                  <a:pt x="1367185" y="118192"/>
                </a:cubicBezTo>
                <a:cubicBezTo>
                  <a:pt x="1434826" y="75728"/>
                  <a:pt x="1451932" y="247284"/>
                  <a:pt x="1530458" y="245585"/>
                </a:cubicBezTo>
                <a:cubicBezTo>
                  <a:pt x="1608984" y="243886"/>
                  <a:pt x="1629311" y="63999"/>
                  <a:pt x="1749709" y="11182"/>
                </a:cubicBezTo>
                <a:cubicBezTo>
                  <a:pt x="1870107" y="-41635"/>
                  <a:pt x="2286393" y="111439"/>
                  <a:pt x="2355477" y="81553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Addressing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overfitting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size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no. of bedrooms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no. of floors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age 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average income in neighborhood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kitchen 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size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Slide credit: Andrew Ng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257800" y="2460136"/>
            <a:ext cx="3143250" cy="2331714"/>
            <a:chOff x="3284511" y="1865600"/>
            <a:chExt cx="6020973" cy="408207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ultiply 30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85122" y="1865600"/>
              <a:ext cx="1521417" cy="8082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Price ($)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in 1000’s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Multiply 41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Multiply 42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Multiply 43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Multiply 44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Multiply 45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Multiply 46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Multiply 47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Multiply 48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Multiply 49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64483" y="5462740"/>
              <a:ext cx="2110111" cy="4849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Size in feet^2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90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3393"/>
          <a:stretch/>
        </p:blipFill>
        <p:spPr>
          <a:xfrm>
            <a:off x="468132" y="1600200"/>
            <a:ext cx="7620000" cy="45606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Quality of Fit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58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Effect of Training Size on Over fitting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Size of training dataset needs to be large to </a:t>
            </a:r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prevent when higher order model is used.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01707"/>
            <a:ext cx="4114800" cy="26726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24200"/>
            <a:ext cx="3968045" cy="2590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150" y="4427517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Lower order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1" y="3913167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Higher order model</a:t>
            </a:r>
          </a:p>
        </p:txBody>
      </p:sp>
    </p:spTree>
    <p:extLst>
      <p:ext uri="{BB962C8B-B14F-4D97-AF65-F5344CB8AC3E}">
        <p14:creationId xmlns:p14="http://schemas.microsoft.com/office/powerpoint/2010/main" val="240966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36" y="510216"/>
            <a:ext cx="6120680" cy="378950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1427798" marR="3810" indent="-1418748">
              <a:spcBef>
                <a:spcPts val="75"/>
              </a:spcBef>
              <a:tabLst>
                <a:tab pos="2889409" algn="l"/>
              </a:tabLst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Polynomial Fitting can lead to </a:t>
            </a:r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 fitting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33400" y="1848099"/>
            <a:ext cx="8229600" cy="4525963"/>
          </a:xfrm>
        </p:spPr>
        <p:txBody>
          <a:bodyPr>
            <a:normAutofit/>
          </a:bodyPr>
          <a:lstStyle/>
          <a:p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model results in under fitting with large bias</a:t>
            </a:r>
          </a:p>
          <a:p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Polynomial of order 300 results in a large variance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33400" y="1452811"/>
            <a:ext cx="8396288" cy="395288"/>
          </a:xfrm>
        </p:spPr>
        <p:txBody>
          <a:bodyPr>
            <a:normAutofit/>
          </a:bodyPr>
          <a:lstStyle/>
          <a:p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Underlying target function is quadratic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200400"/>
            <a:ext cx="5086350" cy="32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7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 smtClean="0">
                <a:solidFill>
                  <a:srgbClr val="C00000"/>
                </a:solidFill>
                <a:ea typeface="Cambria" panose="02040503050406030204" pitchFamily="18" charset="0"/>
              </a:rPr>
              <a:t>Regularization</a:t>
            </a:r>
            <a:endParaRPr sz="3200" b="1" dirty="0">
              <a:solidFill>
                <a:srgbClr val="C00000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Google Shape;138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52600"/>
            <a:ext cx="6076069" cy="327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58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Regularization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6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59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Regularization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9" name="Google Shape;138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88886"/>
            <a:ext cx="5447116" cy="270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0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5" name="Google Shape;139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145" y="1772947"/>
            <a:ext cx="5852790" cy="3942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67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62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8" name="Google Shape;1408;p62"/>
          <p:cNvPicPr preferRelativeResize="0"/>
          <p:nvPr/>
        </p:nvPicPr>
        <p:blipFill rotWithShape="1">
          <a:blip r:embed="rId3">
            <a:alphaModFix/>
          </a:blip>
          <a:srcRect b="77320"/>
          <a:stretch/>
        </p:blipFill>
        <p:spPr>
          <a:xfrm>
            <a:off x="591145" y="1772947"/>
            <a:ext cx="5852790" cy="8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45" y="2895600"/>
            <a:ext cx="6401150" cy="3454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76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64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Regularized Linear Regression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1" name="Google Shape;142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38" y="1600200"/>
            <a:ext cx="6517004" cy="420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7679" y="5486400"/>
            <a:ext cx="5196506" cy="1047535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6822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582ce2759_0_268"/>
          <p:cNvSpPr txBox="1">
            <a:spLocks noGrp="1"/>
          </p:cNvSpPr>
          <p:nvPr>
            <p:ph type="body" idx="2"/>
          </p:nvPr>
        </p:nvSpPr>
        <p:spPr>
          <a:xfrm>
            <a:off x="914400" y="3048000"/>
            <a:ext cx="7467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IN" sz="3200" dirty="0" smtClean="0">
                <a:solidFill>
                  <a:srgbClr val="C00000"/>
                </a:solidFill>
              </a:rPr>
              <a:t>Learning the Model Parameters</a:t>
            </a:r>
          </a:p>
          <a:p>
            <a:pPr marL="542925" lvl="0" indent="0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IN" sz="1800" b="0" dirty="0" smtClean="0">
                <a:solidFill>
                  <a:schemeClr val="tx1"/>
                </a:solidFill>
              </a:rPr>
              <a:t>Closed Form Solution Approach</a:t>
            </a:r>
          </a:p>
          <a:p>
            <a:pPr marL="542925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IN" sz="1800" b="0" dirty="0" smtClean="0">
                <a:solidFill>
                  <a:schemeClr val="tx1"/>
                </a:solidFill>
              </a:rPr>
              <a:t>Gradient Descent Approach</a:t>
            </a:r>
            <a:endParaRPr sz="1800" b="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19800"/>
            <a:ext cx="2694666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6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895600"/>
            <a:ext cx="6096000" cy="114300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70983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Linear Regression : Least Squares 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71600"/>
            <a:ext cx="6248942" cy="43773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37" y="1371600"/>
            <a:ext cx="389703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"/>
          <p:cNvSpPr txBox="1">
            <a:spLocks noGrp="1"/>
          </p:cNvSpPr>
          <p:nvPr>
            <p:ph type="title"/>
          </p:nvPr>
        </p:nvSpPr>
        <p:spPr>
          <a:xfrm>
            <a:off x="762000" y="685800"/>
            <a:ext cx="6172200" cy="38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Intuition Behind Cost Function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9136" y="5791200"/>
            <a:ext cx="169265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8"/>
          <p:cNvSpPr txBox="1"/>
          <p:nvPr/>
        </p:nvSpPr>
        <p:spPr>
          <a:xfrm>
            <a:off x="762000" y="5791200"/>
            <a:ext cx="14771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Source Credit :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18" name="Google Shape;1118;p8"/>
          <p:cNvPicPr preferRelativeResize="0"/>
          <p:nvPr/>
        </p:nvPicPr>
        <p:blipFill rotWithShape="1">
          <a:blip r:embed="rId4">
            <a:alphaModFix/>
          </a:blip>
          <a:srcRect b="69363"/>
          <a:stretch/>
        </p:blipFill>
        <p:spPr>
          <a:xfrm>
            <a:off x="533400" y="1432927"/>
            <a:ext cx="6781800" cy="1310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65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9747047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1259</Words>
  <Application>Microsoft Office PowerPoint</Application>
  <PresentationFormat>On-screen Show (4:3)</PresentationFormat>
  <Paragraphs>320</Paragraphs>
  <Slides>70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70</vt:i4>
      </vt:variant>
    </vt:vector>
  </HeadingPairs>
  <TitlesOfParts>
    <vt:vector size="96" baseType="lpstr">
      <vt:lpstr>MS PGothic</vt:lpstr>
      <vt:lpstr>Arial</vt:lpstr>
      <vt:lpstr>Calibri</vt:lpstr>
      <vt:lpstr>Cambria</vt:lpstr>
      <vt:lpstr>Cambria Math</vt:lpstr>
      <vt:lpstr>Franklin Gothic Medium</vt:lpstr>
      <vt:lpstr>Helvetica</vt:lpstr>
      <vt:lpstr>Helvetica Neue</vt:lpstr>
      <vt:lpstr>Symbol</vt:lpstr>
      <vt:lpstr>Tahoma</vt:lpstr>
      <vt:lpstr>Times New Roman</vt:lpstr>
      <vt:lpstr>Trebuchet MS</vt:lpstr>
      <vt:lpstr>1_Office Theme</vt:lpstr>
      <vt:lpstr>Office Theme</vt:lpstr>
      <vt:lpstr>2_Office Theme</vt:lpstr>
      <vt:lpstr>3_Office Theme</vt:lpstr>
      <vt:lpstr>4_Office Theme</vt:lpstr>
      <vt:lpstr>6_Office Theme</vt:lpstr>
      <vt:lpstr>7_Office Theme</vt:lpstr>
      <vt:lpstr>5_Office Theme</vt:lpstr>
      <vt:lpstr>9_Office Theme</vt:lpstr>
      <vt:lpstr>12_Office Theme</vt:lpstr>
      <vt:lpstr>11_Office Theme</vt:lpstr>
      <vt:lpstr>13_Office Theme</vt:lpstr>
      <vt:lpstr>10_Office Theme</vt:lpstr>
      <vt:lpstr>14_Office Theme</vt:lpstr>
      <vt:lpstr>PowerPoint Presentation</vt:lpstr>
      <vt:lpstr>PowerPoint Presentation</vt:lpstr>
      <vt:lpstr>Inductive Learning Hypothesis : Interpretation</vt:lpstr>
      <vt:lpstr>PowerPoint Presentation</vt:lpstr>
      <vt:lpstr>PowerPoint Presentation</vt:lpstr>
      <vt:lpstr>PowerPoint Presentation</vt:lpstr>
      <vt:lpstr>PowerPoint Presentation</vt:lpstr>
      <vt:lpstr>Linear Regression : Least Squares </vt:lpstr>
      <vt:lpstr>Intuition Behind Cost Function</vt:lpstr>
      <vt:lpstr>Intuition Behind Cost Function</vt:lpstr>
      <vt:lpstr>Intuition Behind Cost Function</vt:lpstr>
      <vt:lpstr>Intuition Behind Cost Function</vt:lpstr>
      <vt:lpstr>PowerPoint Presentation</vt:lpstr>
      <vt:lpstr>PowerPoint Presentation</vt:lpstr>
      <vt:lpstr>PowerPoint Presentation</vt:lpstr>
      <vt:lpstr>Closed Form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Approach</vt:lpstr>
      <vt:lpstr>Intuition Behind Cost Function</vt:lpstr>
      <vt:lpstr>Intuition Behind 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Closed Form Solution Vs. Gradient Descent</vt:lpstr>
      <vt:lpstr>Linear Basis Models</vt:lpstr>
      <vt:lpstr>PowerPoint Presentation</vt:lpstr>
      <vt:lpstr>Linear Basis Function Models</vt:lpstr>
      <vt:lpstr>Linear Basis Function Models</vt:lpstr>
      <vt:lpstr>Linear Basis Function Models - Examples</vt:lpstr>
      <vt:lpstr>Linear Basis Function Models - Examples</vt:lpstr>
      <vt:lpstr>Linear Basis Function Models - Examples</vt:lpstr>
      <vt:lpstr>Notion of Bias - Variance</vt:lpstr>
      <vt:lpstr>Addressing overfitting </vt:lpstr>
      <vt:lpstr>Quality of Fit</vt:lpstr>
      <vt:lpstr>Effect of Training Size on Over fitting</vt:lpstr>
      <vt:lpstr>Polynomial Fitting can lead to Over fitting</vt:lpstr>
      <vt:lpstr>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2021-11-12T07:04:08Z</dcterms:created>
  <dcterms:modified xsi:type="dcterms:W3CDTF">2023-06-03T05:21:45Z</dcterms:modified>
</cp:coreProperties>
</file>